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61" r:id="rId5"/>
    <p:sldId id="260" r:id="rId6"/>
    <p:sldId id="272" r:id="rId7"/>
    <p:sldId id="271" r:id="rId8"/>
    <p:sldId id="262" r:id="rId9"/>
    <p:sldId id="263" r:id="rId10"/>
    <p:sldId id="264" r:id="rId11"/>
    <p:sldId id="265" r:id="rId12"/>
    <p:sldId id="266" r:id="rId13"/>
    <p:sldId id="267" r:id="rId14"/>
    <p:sldId id="274" r:id="rId15"/>
    <p:sldId id="273" r:id="rId16"/>
    <p:sldId id="269" r:id="rId17"/>
    <p:sldId id="270"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2" d="100"/>
          <a:sy n="62"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47AD60-993B-4480-B213-1B7AB544BCCC}" type="datetimeFigureOut">
              <a:rPr lang="en-US" smtClean="0"/>
              <a:t>8/9/2018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B7590-95FD-40D5-8D3B-0C0811C95480}" type="slidenum">
              <a:rPr lang="en-US" smtClean="0"/>
              <a:t>‹#›</a:t>
            </a:fld>
            <a:endParaRPr lang="en-US"/>
          </a:p>
        </p:txBody>
      </p:sp>
    </p:spTree>
    <p:extLst>
      <p:ext uri="{BB962C8B-B14F-4D97-AF65-F5344CB8AC3E}">
        <p14:creationId xmlns:p14="http://schemas.microsoft.com/office/powerpoint/2010/main" val="392188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CF2C-A56C-4F35-B747-68CEAECC74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3DF5DD-E40A-4F37-AD65-0FAE584B60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777115-5ED8-4F55-8D28-8828A86483CC}"/>
              </a:ext>
            </a:extLst>
          </p:cNvPr>
          <p:cNvSpPr>
            <a:spLocks noGrp="1"/>
          </p:cNvSpPr>
          <p:nvPr>
            <p:ph type="dt" sz="half" idx="10"/>
          </p:nvPr>
        </p:nvSpPr>
        <p:spPr/>
        <p:txBody>
          <a:bodyPr/>
          <a:lstStyle/>
          <a:p>
            <a:fld id="{589F0226-C557-4EFE-BCA6-65DC10ED4C4A}" type="datetime1">
              <a:rPr lang="en-US" smtClean="0"/>
              <a:t>8/9/2018</a:t>
            </a:fld>
            <a:endParaRPr lang="en-US"/>
          </a:p>
        </p:txBody>
      </p:sp>
      <p:sp>
        <p:nvSpPr>
          <p:cNvPr id="5" name="Footer Placeholder 4">
            <a:extLst>
              <a:ext uri="{FF2B5EF4-FFF2-40B4-BE49-F238E27FC236}">
                <a16:creationId xmlns:a16="http://schemas.microsoft.com/office/drawing/2014/main" id="{E894675F-56F0-45AC-8CA8-2F6CB7D140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CEB23A-2C6D-493B-BA5D-6E86996A9743}"/>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1430295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90D0F-F22B-473C-862E-741286548B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71F588-AA41-40B8-B37A-154FFB94C5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AA272-991E-4377-B3F7-4C1DD7629CE7}"/>
              </a:ext>
            </a:extLst>
          </p:cNvPr>
          <p:cNvSpPr>
            <a:spLocks noGrp="1"/>
          </p:cNvSpPr>
          <p:nvPr>
            <p:ph type="dt" sz="half" idx="10"/>
          </p:nvPr>
        </p:nvSpPr>
        <p:spPr/>
        <p:txBody>
          <a:bodyPr/>
          <a:lstStyle/>
          <a:p>
            <a:fld id="{AA691327-4240-4A70-B07D-E09E6846531A}" type="datetime1">
              <a:rPr lang="en-US" smtClean="0"/>
              <a:t>8/9/2018</a:t>
            </a:fld>
            <a:endParaRPr lang="en-US"/>
          </a:p>
        </p:txBody>
      </p:sp>
      <p:sp>
        <p:nvSpPr>
          <p:cNvPr id="5" name="Footer Placeholder 4">
            <a:extLst>
              <a:ext uri="{FF2B5EF4-FFF2-40B4-BE49-F238E27FC236}">
                <a16:creationId xmlns:a16="http://schemas.microsoft.com/office/drawing/2014/main" id="{1313FA0D-FD13-4601-855E-12DC44F1E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436743-F5FA-461F-88C2-878F7D2298D3}"/>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224956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D43483-2A92-414F-A856-76F4A2F20D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35D71D-81A9-412C-9CF3-947888558F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DB1EB5-BF32-4D30-BA24-39EA9B1FBFB4}"/>
              </a:ext>
            </a:extLst>
          </p:cNvPr>
          <p:cNvSpPr>
            <a:spLocks noGrp="1"/>
          </p:cNvSpPr>
          <p:nvPr>
            <p:ph type="dt" sz="half" idx="10"/>
          </p:nvPr>
        </p:nvSpPr>
        <p:spPr/>
        <p:txBody>
          <a:bodyPr/>
          <a:lstStyle/>
          <a:p>
            <a:fld id="{1FDED318-9930-44B2-80E3-47297D7319F7}" type="datetime1">
              <a:rPr lang="en-US" smtClean="0"/>
              <a:t>8/9/2018</a:t>
            </a:fld>
            <a:endParaRPr lang="en-US"/>
          </a:p>
        </p:txBody>
      </p:sp>
      <p:sp>
        <p:nvSpPr>
          <p:cNvPr id="5" name="Footer Placeholder 4">
            <a:extLst>
              <a:ext uri="{FF2B5EF4-FFF2-40B4-BE49-F238E27FC236}">
                <a16:creationId xmlns:a16="http://schemas.microsoft.com/office/drawing/2014/main" id="{D34D5CB3-C3BB-4684-8BE2-40CA46E21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A9B25-D155-4835-8BF2-4FF44073D267}"/>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219056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AC0D-607A-4D0B-B57C-A66DAB15B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1691E2-2B3A-42C7-B1B1-E32BCBB3760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D5994-F56B-4291-94EF-A9DA351D1981}"/>
              </a:ext>
            </a:extLst>
          </p:cNvPr>
          <p:cNvSpPr>
            <a:spLocks noGrp="1"/>
          </p:cNvSpPr>
          <p:nvPr>
            <p:ph type="dt" sz="half" idx="10"/>
          </p:nvPr>
        </p:nvSpPr>
        <p:spPr/>
        <p:txBody>
          <a:bodyPr/>
          <a:lstStyle/>
          <a:p>
            <a:fld id="{90BCCC42-96B6-484C-B28B-6DFC56053265}" type="datetime1">
              <a:rPr lang="en-US" smtClean="0"/>
              <a:t>8/9/2018</a:t>
            </a:fld>
            <a:endParaRPr lang="en-US"/>
          </a:p>
        </p:txBody>
      </p:sp>
      <p:sp>
        <p:nvSpPr>
          <p:cNvPr id="5" name="Footer Placeholder 4">
            <a:extLst>
              <a:ext uri="{FF2B5EF4-FFF2-40B4-BE49-F238E27FC236}">
                <a16:creationId xmlns:a16="http://schemas.microsoft.com/office/drawing/2014/main" id="{5ADC5D01-3C46-4522-925C-0A858DDDB7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AAFC63-766F-44A8-85F8-943976DEF695}"/>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2738641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6F7F3-D997-48EB-9F42-079AAD99C8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A83226-70BA-4573-896D-886904A790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A56348-6D02-4EA1-9116-2597802B2E06}"/>
              </a:ext>
            </a:extLst>
          </p:cNvPr>
          <p:cNvSpPr>
            <a:spLocks noGrp="1"/>
          </p:cNvSpPr>
          <p:nvPr>
            <p:ph type="dt" sz="half" idx="10"/>
          </p:nvPr>
        </p:nvSpPr>
        <p:spPr/>
        <p:txBody>
          <a:bodyPr/>
          <a:lstStyle/>
          <a:p>
            <a:fld id="{20BCEAB8-1C82-4C07-8BFD-2F4AC51A68CB}" type="datetime1">
              <a:rPr lang="en-US" smtClean="0"/>
              <a:t>8/9/2018</a:t>
            </a:fld>
            <a:endParaRPr lang="en-US"/>
          </a:p>
        </p:txBody>
      </p:sp>
      <p:sp>
        <p:nvSpPr>
          <p:cNvPr id="5" name="Footer Placeholder 4">
            <a:extLst>
              <a:ext uri="{FF2B5EF4-FFF2-40B4-BE49-F238E27FC236}">
                <a16:creationId xmlns:a16="http://schemas.microsoft.com/office/drawing/2014/main" id="{BC247AF5-A6CE-4F0E-A04E-51DDCE1DE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BE39B5-FC9D-47D1-AB66-296761B1115A}"/>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279340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A6867-507A-4945-8BB4-14F4AB62E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3C672D-5A9C-44E1-A41C-F1FD9028727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DD1BC-5F07-44BD-8518-219465BCA7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62A014-6DF8-441F-97E7-69A351A9B805}"/>
              </a:ext>
            </a:extLst>
          </p:cNvPr>
          <p:cNvSpPr>
            <a:spLocks noGrp="1"/>
          </p:cNvSpPr>
          <p:nvPr>
            <p:ph type="dt" sz="half" idx="10"/>
          </p:nvPr>
        </p:nvSpPr>
        <p:spPr/>
        <p:txBody>
          <a:bodyPr/>
          <a:lstStyle/>
          <a:p>
            <a:fld id="{31C7BC8D-1F75-49EF-A2E0-008A459F3462}" type="datetime1">
              <a:rPr lang="en-US" smtClean="0"/>
              <a:t>8/9/2018</a:t>
            </a:fld>
            <a:endParaRPr lang="en-US"/>
          </a:p>
        </p:txBody>
      </p:sp>
      <p:sp>
        <p:nvSpPr>
          <p:cNvPr id="6" name="Footer Placeholder 5">
            <a:extLst>
              <a:ext uri="{FF2B5EF4-FFF2-40B4-BE49-F238E27FC236}">
                <a16:creationId xmlns:a16="http://schemas.microsoft.com/office/drawing/2014/main" id="{87128369-2F94-418F-B3D7-355F3CEC02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D7650-0A7F-44E6-B723-8203226314E9}"/>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3040085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43C40-46A0-413A-9474-F5B6CB2C49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2712C0-19FB-4B38-B8FF-47642259BE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C8BFD6-01F3-438C-B19F-125646F15E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144092-F142-4896-881A-8766486B8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28B1B9-17E4-4062-94A3-CBE76F2E0BA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5EE68-13FF-4121-B47E-33006F4C9B25}"/>
              </a:ext>
            </a:extLst>
          </p:cNvPr>
          <p:cNvSpPr>
            <a:spLocks noGrp="1"/>
          </p:cNvSpPr>
          <p:nvPr>
            <p:ph type="dt" sz="half" idx="10"/>
          </p:nvPr>
        </p:nvSpPr>
        <p:spPr/>
        <p:txBody>
          <a:bodyPr/>
          <a:lstStyle/>
          <a:p>
            <a:fld id="{536AE8C5-178F-4F80-8F32-E04A6C09D6E1}" type="datetime1">
              <a:rPr lang="en-US" smtClean="0"/>
              <a:t>8/9/2018</a:t>
            </a:fld>
            <a:endParaRPr lang="en-US"/>
          </a:p>
        </p:txBody>
      </p:sp>
      <p:sp>
        <p:nvSpPr>
          <p:cNvPr id="8" name="Footer Placeholder 7">
            <a:extLst>
              <a:ext uri="{FF2B5EF4-FFF2-40B4-BE49-F238E27FC236}">
                <a16:creationId xmlns:a16="http://schemas.microsoft.com/office/drawing/2014/main" id="{690689D1-0106-4C96-9338-6722777085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25DD86-705B-47ED-A64F-93FBE4AF4EA5}"/>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427260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04116-DF8C-4CEF-93C1-7CABC6FB2D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567C3E-3AD2-4C6C-9596-568CFEF68E46}"/>
              </a:ext>
            </a:extLst>
          </p:cNvPr>
          <p:cNvSpPr>
            <a:spLocks noGrp="1"/>
          </p:cNvSpPr>
          <p:nvPr>
            <p:ph type="dt" sz="half" idx="10"/>
          </p:nvPr>
        </p:nvSpPr>
        <p:spPr/>
        <p:txBody>
          <a:bodyPr/>
          <a:lstStyle/>
          <a:p>
            <a:fld id="{E12C3AB2-9FA6-4381-A25B-0720527A3A58}" type="datetime1">
              <a:rPr lang="en-US" smtClean="0"/>
              <a:t>8/9/2018</a:t>
            </a:fld>
            <a:endParaRPr lang="en-US"/>
          </a:p>
        </p:txBody>
      </p:sp>
      <p:sp>
        <p:nvSpPr>
          <p:cNvPr id="4" name="Footer Placeholder 3">
            <a:extLst>
              <a:ext uri="{FF2B5EF4-FFF2-40B4-BE49-F238E27FC236}">
                <a16:creationId xmlns:a16="http://schemas.microsoft.com/office/drawing/2014/main" id="{947FFF87-5EDE-426E-ADBE-B92D20BBF7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ACD641-A3D1-497D-909E-C4E4F6A73BBF}"/>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2854200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6533D1-2E1F-49E1-B799-E1ECF4265A53}"/>
              </a:ext>
            </a:extLst>
          </p:cNvPr>
          <p:cNvSpPr>
            <a:spLocks noGrp="1"/>
          </p:cNvSpPr>
          <p:nvPr>
            <p:ph type="dt" sz="half" idx="10"/>
          </p:nvPr>
        </p:nvSpPr>
        <p:spPr/>
        <p:txBody>
          <a:bodyPr/>
          <a:lstStyle/>
          <a:p>
            <a:fld id="{6D2DAA7D-8C80-40F2-A33A-4AFA3345471E}" type="datetime1">
              <a:rPr lang="en-US" smtClean="0"/>
              <a:t>8/9/2018</a:t>
            </a:fld>
            <a:endParaRPr lang="en-US"/>
          </a:p>
        </p:txBody>
      </p:sp>
      <p:sp>
        <p:nvSpPr>
          <p:cNvPr id="3" name="Footer Placeholder 2">
            <a:extLst>
              <a:ext uri="{FF2B5EF4-FFF2-40B4-BE49-F238E27FC236}">
                <a16:creationId xmlns:a16="http://schemas.microsoft.com/office/drawing/2014/main" id="{DB46D171-D6B4-4374-A823-D391BD61C8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5BEECF-B48B-443B-B008-8EDD4EAA16EA}"/>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99659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54EFB-87CE-4575-8F78-7472F0B45D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44E0E-2947-4612-A19B-36AE69953B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3150BB-E6DF-4D9C-B59C-9B5614DC53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82DDEA-3792-4D88-9135-0C08269F4BB6}"/>
              </a:ext>
            </a:extLst>
          </p:cNvPr>
          <p:cNvSpPr>
            <a:spLocks noGrp="1"/>
          </p:cNvSpPr>
          <p:nvPr>
            <p:ph type="dt" sz="half" idx="10"/>
          </p:nvPr>
        </p:nvSpPr>
        <p:spPr/>
        <p:txBody>
          <a:bodyPr/>
          <a:lstStyle/>
          <a:p>
            <a:fld id="{8CCDC4B2-DD3A-44DD-90EA-91C21546767C}" type="datetime1">
              <a:rPr lang="en-US" smtClean="0"/>
              <a:t>8/9/2018</a:t>
            </a:fld>
            <a:endParaRPr lang="en-US"/>
          </a:p>
        </p:txBody>
      </p:sp>
      <p:sp>
        <p:nvSpPr>
          <p:cNvPr id="6" name="Footer Placeholder 5">
            <a:extLst>
              <a:ext uri="{FF2B5EF4-FFF2-40B4-BE49-F238E27FC236}">
                <a16:creationId xmlns:a16="http://schemas.microsoft.com/office/drawing/2014/main" id="{685A056A-C26A-4637-B32A-480BBD04CA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B52E2B-FBA6-42C6-BE3A-00049B5039FF}"/>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51202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940D-9EBA-4C62-8A07-F7455C3120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2CF4BE-ECE2-4C2C-BEB1-D3AE9A8C6D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E6551-04C5-4FA2-AC72-AFDCD038BE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765169-0426-401D-9078-E4CD9543CDE2}"/>
              </a:ext>
            </a:extLst>
          </p:cNvPr>
          <p:cNvSpPr>
            <a:spLocks noGrp="1"/>
          </p:cNvSpPr>
          <p:nvPr>
            <p:ph type="dt" sz="half" idx="10"/>
          </p:nvPr>
        </p:nvSpPr>
        <p:spPr/>
        <p:txBody>
          <a:bodyPr/>
          <a:lstStyle/>
          <a:p>
            <a:fld id="{B3EADF6B-DD0A-43C3-AA24-AEA3377D577E}" type="datetime1">
              <a:rPr lang="en-US" smtClean="0"/>
              <a:t>8/9/2018</a:t>
            </a:fld>
            <a:endParaRPr lang="en-US"/>
          </a:p>
        </p:txBody>
      </p:sp>
      <p:sp>
        <p:nvSpPr>
          <p:cNvPr id="6" name="Footer Placeholder 5">
            <a:extLst>
              <a:ext uri="{FF2B5EF4-FFF2-40B4-BE49-F238E27FC236}">
                <a16:creationId xmlns:a16="http://schemas.microsoft.com/office/drawing/2014/main" id="{C2889470-4BAB-482F-9A10-58E1197747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45FAED-7579-4711-9AED-3725928F9A45}"/>
              </a:ext>
            </a:extLst>
          </p:cNvPr>
          <p:cNvSpPr>
            <a:spLocks noGrp="1"/>
          </p:cNvSpPr>
          <p:nvPr>
            <p:ph type="sldNum" sz="quarter" idx="12"/>
          </p:nvPr>
        </p:nvSpPr>
        <p:spPr/>
        <p:txBody>
          <a:bodyPr/>
          <a:lstStyle/>
          <a:p>
            <a:fld id="{EDF73B78-0880-4E02-90CA-70600498D43E}" type="slidenum">
              <a:rPr lang="en-US" smtClean="0"/>
              <a:t>‹#›</a:t>
            </a:fld>
            <a:endParaRPr lang="en-US"/>
          </a:p>
        </p:txBody>
      </p:sp>
    </p:spTree>
    <p:extLst>
      <p:ext uri="{BB962C8B-B14F-4D97-AF65-F5344CB8AC3E}">
        <p14:creationId xmlns:p14="http://schemas.microsoft.com/office/powerpoint/2010/main" val="2823664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FDA600-F4C1-4268-A8D7-A880D07E0F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750A73-B063-4525-91F9-C6E0F9D1D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A5D127-1DAD-4B74-95A6-0C41389BDB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0DA9-EFE5-49EA-84AB-90D56A045966}" type="datetime1">
              <a:rPr lang="en-US" smtClean="0"/>
              <a:t>8/9/2018</a:t>
            </a:fld>
            <a:endParaRPr lang="en-US"/>
          </a:p>
        </p:txBody>
      </p:sp>
      <p:sp>
        <p:nvSpPr>
          <p:cNvPr id="5" name="Footer Placeholder 4">
            <a:extLst>
              <a:ext uri="{FF2B5EF4-FFF2-40B4-BE49-F238E27FC236}">
                <a16:creationId xmlns:a16="http://schemas.microsoft.com/office/drawing/2014/main" id="{B551296C-7A72-4706-957F-2BBF123A6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49B590-AEFE-431B-80A7-BA28030757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73B78-0880-4E02-90CA-70600498D43E}" type="slidenum">
              <a:rPr lang="en-US" smtClean="0"/>
              <a:t>‹#›</a:t>
            </a:fld>
            <a:endParaRPr lang="en-US"/>
          </a:p>
        </p:txBody>
      </p:sp>
    </p:spTree>
    <p:extLst>
      <p:ext uri="{BB962C8B-B14F-4D97-AF65-F5344CB8AC3E}">
        <p14:creationId xmlns:p14="http://schemas.microsoft.com/office/powerpoint/2010/main" val="1244401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4771C7-17F3-42DB-B463-C6B52161D7A5}"/>
              </a:ext>
            </a:extLst>
          </p:cNvPr>
          <p:cNvSpPr txBox="1"/>
          <p:nvPr/>
        </p:nvSpPr>
        <p:spPr>
          <a:xfrm>
            <a:off x="1302325" y="1759614"/>
            <a:ext cx="4488873" cy="1754326"/>
          </a:xfrm>
          <a:prstGeom prst="rect">
            <a:avLst/>
          </a:prstGeom>
          <a:noFill/>
        </p:spPr>
        <p:txBody>
          <a:bodyPr wrap="square" rtlCol="0">
            <a:spAutoFit/>
          </a:bodyPr>
          <a:lstStyle/>
          <a:p>
            <a:pPr algn="ctr"/>
            <a:r>
              <a:rPr lang="en-US" sz="6000" dirty="0"/>
              <a:t>Space Flight</a:t>
            </a:r>
          </a:p>
          <a:p>
            <a:pPr algn="ctr"/>
            <a:r>
              <a:rPr lang="en-US" sz="4800" dirty="0">
                <a:solidFill>
                  <a:srgbClr val="0070C0"/>
                </a:solidFill>
              </a:rPr>
              <a:t>Gyroscopes</a:t>
            </a:r>
          </a:p>
        </p:txBody>
      </p:sp>
      <p:sp>
        <p:nvSpPr>
          <p:cNvPr id="5" name="TextBox 4">
            <a:extLst>
              <a:ext uri="{FF2B5EF4-FFF2-40B4-BE49-F238E27FC236}">
                <a16:creationId xmlns:a16="http://schemas.microsoft.com/office/drawing/2014/main" id="{6C5BFF33-902C-4C24-B93A-6036722EC86B}"/>
              </a:ext>
            </a:extLst>
          </p:cNvPr>
          <p:cNvSpPr txBox="1"/>
          <p:nvPr/>
        </p:nvSpPr>
        <p:spPr>
          <a:xfrm>
            <a:off x="1891144" y="4417787"/>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2" name="Slide Number Placeholder 1">
            <a:extLst>
              <a:ext uri="{FF2B5EF4-FFF2-40B4-BE49-F238E27FC236}">
                <a16:creationId xmlns:a16="http://schemas.microsoft.com/office/drawing/2014/main" id="{112D2E37-2A51-4343-9BB7-D3110AC38CB6}"/>
              </a:ext>
            </a:extLst>
          </p:cNvPr>
          <p:cNvSpPr>
            <a:spLocks noGrp="1"/>
          </p:cNvSpPr>
          <p:nvPr>
            <p:ph type="sldNum" sz="quarter" idx="12"/>
          </p:nvPr>
        </p:nvSpPr>
        <p:spPr/>
        <p:txBody>
          <a:bodyPr/>
          <a:lstStyle/>
          <a:p>
            <a:fld id="{EDF73B78-0880-4E02-90CA-70600498D43E}" type="slidenum">
              <a:rPr lang="en-US" smtClean="0"/>
              <a:t>1</a:t>
            </a:fld>
            <a:endParaRPr lang="en-US"/>
          </a:p>
        </p:txBody>
      </p:sp>
      <p:grpSp>
        <p:nvGrpSpPr>
          <p:cNvPr id="26" name="Group 25">
            <a:extLst>
              <a:ext uri="{FF2B5EF4-FFF2-40B4-BE49-F238E27FC236}">
                <a16:creationId xmlns:a16="http://schemas.microsoft.com/office/drawing/2014/main" id="{B74D6CB6-6309-4736-AA4D-FBE398A67458}"/>
              </a:ext>
            </a:extLst>
          </p:cNvPr>
          <p:cNvGrpSpPr/>
          <p:nvPr/>
        </p:nvGrpSpPr>
        <p:grpSpPr>
          <a:xfrm>
            <a:off x="6480999" y="827696"/>
            <a:ext cx="4872801" cy="4852756"/>
            <a:chOff x="6480999" y="827696"/>
            <a:chExt cx="4872801" cy="4852756"/>
          </a:xfrm>
        </p:grpSpPr>
        <p:cxnSp>
          <p:nvCxnSpPr>
            <p:cNvPr id="7" name="Straight Connector 6">
              <a:extLst>
                <a:ext uri="{FF2B5EF4-FFF2-40B4-BE49-F238E27FC236}">
                  <a16:creationId xmlns:a16="http://schemas.microsoft.com/office/drawing/2014/main" id="{F338073F-2575-4562-89CA-CBBE87AC4F8C}"/>
                </a:ext>
              </a:extLst>
            </p:cNvPr>
            <p:cNvCxnSpPr>
              <a:cxnSpLocks/>
            </p:cNvCxnSpPr>
            <p:nvPr/>
          </p:nvCxnSpPr>
          <p:spPr>
            <a:xfrm flipV="1">
              <a:off x="8472057" y="3999419"/>
              <a:ext cx="3710" cy="12014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25168690-A5C2-428F-B8B6-BE9C4B25E0AF}"/>
                </a:ext>
              </a:extLst>
            </p:cNvPr>
            <p:cNvSpPr/>
            <p:nvPr/>
          </p:nvSpPr>
          <p:spPr>
            <a:xfrm rot="16200000">
              <a:off x="8160576" y="2439027"/>
              <a:ext cx="610439" cy="2803467"/>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875791AF-0AFA-460F-8295-5C2C2B840BEB}"/>
                </a:ext>
              </a:extLst>
            </p:cNvPr>
            <p:cNvSpPr/>
            <p:nvPr/>
          </p:nvSpPr>
          <p:spPr>
            <a:xfrm>
              <a:off x="8151669" y="2529095"/>
              <a:ext cx="635673" cy="2685647"/>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949F7AA9-3AAD-453E-8ED7-F6501CC1D201}"/>
                </a:ext>
              </a:extLst>
            </p:cNvPr>
            <p:cNvSpPr/>
            <p:nvPr/>
          </p:nvSpPr>
          <p:spPr>
            <a:xfrm>
              <a:off x="6788730" y="2133687"/>
              <a:ext cx="3366655" cy="3449782"/>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83251333-EE7D-4360-8D4B-55740416FEC8}"/>
                </a:ext>
              </a:extLst>
            </p:cNvPr>
            <p:cNvSpPr/>
            <p:nvPr/>
          </p:nvSpPr>
          <p:spPr>
            <a:xfrm flipH="1">
              <a:off x="8091093" y="4085028"/>
              <a:ext cx="107350" cy="9327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9245BE9-A624-45C4-A752-FAEC4542AE29}"/>
                </a:ext>
              </a:extLst>
            </p:cNvPr>
            <p:cNvSpPr/>
            <p:nvPr/>
          </p:nvSpPr>
          <p:spPr>
            <a:xfrm flipH="1">
              <a:off x="8722504" y="3487718"/>
              <a:ext cx="107350" cy="9327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9ACD9E49-3EFB-4E6E-8458-025F52AA9CA1}"/>
                </a:ext>
              </a:extLst>
            </p:cNvPr>
            <p:cNvCxnSpPr>
              <a:cxnSpLocks/>
            </p:cNvCxnSpPr>
            <p:nvPr/>
          </p:nvCxnSpPr>
          <p:spPr>
            <a:xfrm>
              <a:off x="9867529" y="3853179"/>
              <a:ext cx="2744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B823799-D23D-4921-B2A7-CB089DED6E9C}"/>
                </a:ext>
              </a:extLst>
            </p:cNvPr>
            <p:cNvCxnSpPr>
              <a:cxnSpLocks/>
            </p:cNvCxnSpPr>
            <p:nvPr/>
          </p:nvCxnSpPr>
          <p:spPr>
            <a:xfrm>
              <a:off x="6788730" y="3853179"/>
              <a:ext cx="2744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ylinder 14">
              <a:extLst>
                <a:ext uri="{FF2B5EF4-FFF2-40B4-BE49-F238E27FC236}">
                  <a16:creationId xmlns:a16="http://schemas.microsoft.com/office/drawing/2014/main" id="{C8969379-0980-4709-86CD-4C71BF55B6EA}"/>
                </a:ext>
              </a:extLst>
            </p:cNvPr>
            <p:cNvSpPr/>
            <p:nvPr/>
          </p:nvSpPr>
          <p:spPr>
            <a:xfrm>
              <a:off x="7600755" y="3628813"/>
              <a:ext cx="1730082" cy="371622"/>
            </a:xfrm>
            <a:prstGeom prst="can">
              <a:avLst>
                <a:gd name="adj" fmla="val 529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CFA882D0-2BAD-48C8-B35C-198DC0C33435}"/>
                </a:ext>
              </a:extLst>
            </p:cNvPr>
            <p:cNvCxnSpPr/>
            <p:nvPr/>
          </p:nvCxnSpPr>
          <p:spPr>
            <a:xfrm>
              <a:off x="8151669" y="3580990"/>
              <a:ext cx="0" cy="504039"/>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CE15BCC-A63B-49F6-AF52-F84FBF9B3F6F}"/>
                </a:ext>
              </a:extLst>
            </p:cNvPr>
            <p:cNvCxnSpPr>
              <a:cxnSpLocks/>
              <a:endCxn id="9" idx="0"/>
            </p:cNvCxnSpPr>
            <p:nvPr/>
          </p:nvCxnSpPr>
          <p:spPr>
            <a:xfrm flipV="1">
              <a:off x="8465796" y="2529095"/>
              <a:ext cx="3710" cy="119558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8290BA6-CA5A-44A6-9A20-0FFD2F4C5EDB}"/>
                </a:ext>
              </a:extLst>
            </p:cNvPr>
            <p:cNvCxnSpPr>
              <a:cxnSpLocks/>
              <a:endCxn id="15" idx="0"/>
            </p:cNvCxnSpPr>
            <p:nvPr/>
          </p:nvCxnSpPr>
          <p:spPr>
            <a:xfrm flipV="1">
              <a:off x="6480999" y="3814624"/>
              <a:ext cx="1984797" cy="1865828"/>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712C0F1-744D-45D3-83AB-8C82F09BCC8D}"/>
                </a:ext>
              </a:extLst>
            </p:cNvPr>
            <p:cNvCxnSpPr>
              <a:cxnSpLocks/>
            </p:cNvCxnSpPr>
            <p:nvPr/>
          </p:nvCxnSpPr>
          <p:spPr>
            <a:xfrm>
              <a:off x="8582888" y="3853087"/>
              <a:ext cx="2770912"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49E7918-3F8E-4236-9B62-B27BADE4C0C2}"/>
                </a:ext>
              </a:extLst>
            </p:cNvPr>
            <p:cNvCxnSpPr>
              <a:cxnSpLocks/>
            </p:cNvCxnSpPr>
            <p:nvPr/>
          </p:nvCxnSpPr>
          <p:spPr>
            <a:xfrm flipV="1">
              <a:off x="8461794" y="827696"/>
              <a:ext cx="8116" cy="2801025"/>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A70C6B-5A56-4CF5-BA4E-F14343F57E34}"/>
                </a:ext>
              </a:extLst>
            </p:cNvPr>
            <p:cNvCxnSpPr/>
            <p:nvPr/>
          </p:nvCxnSpPr>
          <p:spPr>
            <a:xfrm>
              <a:off x="8722504" y="4145980"/>
              <a:ext cx="10735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6360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E792001-BB6D-4242-8004-CD99BF174D0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2956049" y="1856983"/>
            <a:ext cx="4840514" cy="3630386"/>
          </a:xfrm>
          <a:prstGeom prst="rect">
            <a:avLst/>
          </a:prstGeom>
        </p:spPr>
      </p:pic>
      <p:sp>
        <p:nvSpPr>
          <p:cNvPr id="5" name="TextBox 4">
            <a:extLst>
              <a:ext uri="{FF2B5EF4-FFF2-40B4-BE49-F238E27FC236}">
                <a16:creationId xmlns:a16="http://schemas.microsoft.com/office/drawing/2014/main" id="{6C8E6433-BC14-4109-8F4B-A1476602611E}"/>
              </a:ext>
            </a:extLst>
          </p:cNvPr>
          <p:cNvSpPr txBox="1"/>
          <p:nvPr/>
        </p:nvSpPr>
        <p:spPr>
          <a:xfrm>
            <a:off x="3373581" y="219034"/>
            <a:ext cx="5444837" cy="584775"/>
          </a:xfrm>
          <a:prstGeom prst="rect">
            <a:avLst/>
          </a:prstGeom>
          <a:noFill/>
        </p:spPr>
        <p:txBody>
          <a:bodyPr wrap="square" rtlCol="0">
            <a:spAutoFit/>
          </a:bodyPr>
          <a:lstStyle/>
          <a:p>
            <a:pPr algn="ctr"/>
            <a:r>
              <a:rPr lang="en-US" sz="3200" dirty="0"/>
              <a:t>Mechanical Gyro</a:t>
            </a:r>
          </a:p>
        </p:txBody>
      </p:sp>
      <p:sp>
        <p:nvSpPr>
          <p:cNvPr id="6" name="TextBox 5">
            <a:extLst>
              <a:ext uri="{FF2B5EF4-FFF2-40B4-BE49-F238E27FC236}">
                <a16:creationId xmlns:a16="http://schemas.microsoft.com/office/drawing/2014/main" id="{4E37DE8E-D563-4FBA-A837-C89CF94941F6}"/>
              </a:ext>
            </a:extLst>
          </p:cNvPr>
          <p:cNvSpPr txBox="1"/>
          <p:nvPr/>
        </p:nvSpPr>
        <p:spPr>
          <a:xfrm>
            <a:off x="7735453" y="1354801"/>
            <a:ext cx="4065322" cy="3170099"/>
          </a:xfrm>
          <a:prstGeom prst="rect">
            <a:avLst/>
          </a:prstGeom>
          <a:noFill/>
        </p:spPr>
        <p:txBody>
          <a:bodyPr wrap="square" rtlCol="0">
            <a:spAutoFit/>
          </a:bodyPr>
          <a:lstStyle/>
          <a:p>
            <a:r>
              <a:rPr lang="en-US" sz="2200" dirty="0"/>
              <a:t>This gyro is “spin stabilized” which means the entire gyro platform is spun by an electric motor to exactly counteract the spin of the rocket.  Spin stabilization is needed in mechanical gyros when the body is rotating at a high rate (i.e. 5 rev/sec). </a:t>
            </a:r>
          </a:p>
          <a:p>
            <a:endParaRPr lang="en-US" sz="2400" dirty="0"/>
          </a:p>
        </p:txBody>
      </p:sp>
      <p:sp>
        <p:nvSpPr>
          <p:cNvPr id="7" name="TextBox 6">
            <a:extLst>
              <a:ext uri="{FF2B5EF4-FFF2-40B4-BE49-F238E27FC236}">
                <a16:creationId xmlns:a16="http://schemas.microsoft.com/office/drawing/2014/main" id="{9C7F73C7-F62E-4D23-B850-4AB6FF103FF1}"/>
              </a:ext>
            </a:extLst>
          </p:cNvPr>
          <p:cNvSpPr txBox="1"/>
          <p:nvPr/>
        </p:nvSpPr>
        <p:spPr>
          <a:xfrm>
            <a:off x="900545" y="1976976"/>
            <a:ext cx="1911928" cy="830997"/>
          </a:xfrm>
          <a:prstGeom prst="rect">
            <a:avLst/>
          </a:prstGeom>
          <a:noFill/>
        </p:spPr>
        <p:txBody>
          <a:bodyPr wrap="square" rtlCol="0">
            <a:spAutoFit/>
          </a:bodyPr>
          <a:lstStyle/>
          <a:p>
            <a:r>
              <a:rPr lang="en-US" sz="2400" dirty="0"/>
              <a:t>Drive motor with gear</a:t>
            </a:r>
          </a:p>
        </p:txBody>
      </p:sp>
      <p:sp>
        <p:nvSpPr>
          <p:cNvPr id="8" name="TextBox 7">
            <a:extLst>
              <a:ext uri="{FF2B5EF4-FFF2-40B4-BE49-F238E27FC236}">
                <a16:creationId xmlns:a16="http://schemas.microsoft.com/office/drawing/2014/main" id="{8D5F7202-9D75-4E06-91CB-580CF128C161}"/>
              </a:ext>
            </a:extLst>
          </p:cNvPr>
          <p:cNvSpPr txBox="1"/>
          <p:nvPr/>
        </p:nvSpPr>
        <p:spPr>
          <a:xfrm>
            <a:off x="900545" y="4124430"/>
            <a:ext cx="2022764" cy="1569660"/>
          </a:xfrm>
          <a:prstGeom prst="rect">
            <a:avLst/>
          </a:prstGeom>
          <a:noFill/>
        </p:spPr>
        <p:txBody>
          <a:bodyPr wrap="square" rtlCol="0">
            <a:spAutoFit/>
          </a:bodyPr>
          <a:lstStyle/>
          <a:p>
            <a:r>
              <a:rPr lang="en-US" sz="2400" dirty="0"/>
              <a:t>Large gear mounted to the base of the gyro frame</a:t>
            </a:r>
          </a:p>
        </p:txBody>
      </p:sp>
      <p:cxnSp>
        <p:nvCxnSpPr>
          <p:cNvPr id="10" name="Straight Arrow Connector 9">
            <a:extLst>
              <a:ext uri="{FF2B5EF4-FFF2-40B4-BE49-F238E27FC236}">
                <a16:creationId xmlns:a16="http://schemas.microsoft.com/office/drawing/2014/main" id="{C349475C-69DD-418B-8C08-E3ACF26339C5}"/>
              </a:ext>
            </a:extLst>
          </p:cNvPr>
          <p:cNvCxnSpPr/>
          <p:nvPr/>
        </p:nvCxnSpPr>
        <p:spPr>
          <a:xfrm flipH="1">
            <a:off x="5043055" y="2683557"/>
            <a:ext cx="1163781" cy="574964"/>
          </a:xfrm>
          <a:prstGeom prst="straightConnector1">
            <a:avLst/>
          </a:prstGeom>
          <a:ln w="1016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464CE48-07B9-43C4-8ACC-9DCBF33B6CDC}"/>
              </a:ext>
            </a:extLst>
          </p:cNvPr>
          <p:cNvCxnSpPr>
            <a:cxnSpLocks/>
          </p:cNvCxnSpPr>
          <p:nvPr/>
        </p:nvCxnSpPr>
        <p:spPr>
          <a:xfrm flipV="1">
            <a:off x="5767324" y="4573177"/>
            <a:ext cx="1124611" cy="520749"/>
          </a:xfrm>
          <a:prstGeom prst="straightConnector1">
            <a:avLst/>
          </a:prstGeom>
          <a:ln w="101600">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D8846AB-81B2-4371-870F-952F91848C99}"/>
              </a:ext>
            </a:extLst>
          </p:cNvPr>
          <p:cNvCxnSpPr>
            <a:cxnSpLocks/>
          </p:cNvCxnSpPr>
          <p:nvPr/>
        </p:nvCxnSpPr>
        <p:spPr>
          <a:xfrm>
            <a:off x="2423886" y="2625066"/>
            <a:ext cx="1870529" cy="739940"/>
          </a:xfrm>
          <a:prstGeom prst="straightConnector1">
            <a:avLst/>
          </a:prstGeom>
          <a:ln w="635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95D0900-3F46-4AD9-976B-D09CAEC5A1C3}"/>
              </a:ext>
            </a:extLst>
          </p:cNvPr>
          <p:cNvCxnSpPr>
            <a:cxnSpLocks/>
          </p:cNvCxnSpPr>
          <p:nvPr/>
        </p:nvCxnSpPr>
        <p:spPr>
          <a:xfrm>
            <a:off x="2793689" y="4833551"/>
            <a:ext cx="1775629" cy="0"/>
          </a:xfrm>
          <a:prstGeom prst="straightConnector1">
            <a:avLst/>
          </a:prstGeom>
          <a:ln w="635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E3742C2-1B56-49F5-9F82-6DC208A6C548}"/>
              </a:ext>
            </a:extLst>
          </p:cNvPr>
          <p:cNvSpPr txBox="1"/>
          <p:nvPr/>
        </p:nvSpPr>
        <p:spPr>
          <a:xfrm>
            <a:off x="6006440" y="5034290"/>
            <a:ext cx="2322286" cy="461665"/>
          </a:xfrm>
          <a:prstGeom prst="rect">
            <a:avLst/>
          </a:prstGeom>
          <a:noFill/>
        </p:spPr>
        <p:txBody>
          <a:bodyPr wrap="square" rtlCol="0">
            <a:spAutoFit/>
          </a:bodyPr>
          <a:lstStyle/>
          <a:p>
            <a:r>
              <a:rPr lang="en-US" sz="2400" b="1" dirty="0">
                <a:solidFill>
                  <a:srgbClr val="00B050"/>
                </a:solidFill>
              </a:rPr>
              <a:t>Spin of Rocket</a:t>
            </a:r>
          </a:p>
        </p:txBody>
      </p:sp>
      <p:sp>
        <p:nvSpPr>
          <p:cNvPr id="20" name="TextBox 19">
            <a:extLst>
              <a:ext uri="{FF2B5EF4-FFF2-40B4-BE49-F238E27FC236}">
                <a16:creationId xmlns:a16="http://schemas.microsoft.com/office/drawing/2014/main" id="{8CB905B1-C036-4ECF-8082-AA7D9B53B056}"/>
              </a:ext>
            </a:extLst>
          </p:cNvPr>
          <p:cNvSpPr txBox="1"/>
          <p:nvPr/>
        </p:nvSpPr>
        <p:spPr>
          <a:xfrm>
            <a:off x="4407641" y="2054050"/>
            <a:ext cx="1870529" cy="830997"/>
          </a:xfrm>
          <a:prstGeom prst="rect">
            <a:avLst/>
          </a:prstGeom>
          <a:noFill/>
        </p:spPr>
        <p:txBody>
          <a:bodyPr wrap="square" rtlCol="0">
            <a:spAutoFit/>
          </a:bodyPr>
          <a:lstStyle/>
          <a:p>
            <a:r>
              <a:rPr lang="en-US" sz="2400" b="1" dirty="0">
                <a:solidFill>
                  <a:srgbClr val="FF0000"/>
                </a:solidFill>
              </a:rPr>
              <a:t>Spin of Gyro Platform</a:t>
            </a:r>
          </a:p>
        </p:txBody>
      </p:sp>
      <p:sp>
        <p:nvSpPr>
          <p:cNvPr id="2" name="Slide Number Placeholder 1">
            <a:extLst>
              <a:ext uri="{FF2B5EF4-FFF2-40B4-BE49-F238E27FC236}">
                <a16:creationId xmlns:a16="http://schemas.microsoft.com/office/drawing/2014/main" id="{08E1FDEF-7DDC-40F5-9E75-44C6E577A8E5}"/>
              </a:ext>
            </a:extLst>
          </p:cNvPr>
          <p:cNvSpPr>
            <a:spLocks noGrp="1"/>
          </p:cNvSpPr>
          <p:nvPr>
            <p:ph type="sldNum" sz="quarter" idx="12"/>
          </p:nvPr>
        </p:nvSpPr>
        <p:spPr/>
        <p:txBody>
          <a:bodyPr/>
          <a:lstStyle/>
          <a:p>
            <a:fld id="{EDF73B78-0880-4E02-90CA-70600498D43E}" type="slidenum">
              <a:rPr lang="en-US" smtClean="0"/>
              <a:t>10</a:t>
            </a:fld>
            <a:endParaRPr lang="en-US"/>
          </a:p>
        </p:txBody>
      </p:sp>
      <p:sp>
        <p:nvSpPr>
          <p:cNvPr id="15" name="TextBox 14">
            <a:extLst>
              <a:ext uri="{FF2B5EF4-FFF2-40B4-BE49-F238E27FC236}">
                <a16:creationId xmlns:a16="http://schemas.microsoft.com/office/drawing/2014/main" id="{D8C1E5A9-64A2-4F52-865B-8388A2A10A02}"/>
              </a:ext>
            </a:extLst>
          </p:cNvPr>
          <p:cNvSpPr txBox="1"/>
          <p:nvPr/>
        </p:nvSpPr>
        <p:spPr>
          <a:xfrm>
            <a:off x="8610600" y="5286703"/>
            <a:ext cx="2860963" cy="923330"/>
          </a:xfrm>
          <a:prstGeom prst="rect">
            <a:avLst/>
          </a:prstGeom>
          <a:noFill/>
        </p:spPr>
        <p:txBody>
          <a:bodyPr wrap="square" rtlCol="0">
            <a:spAutoFit/>
          </a:bodyPr>
          <a:lstStyle/>
          <a:p>
            <a:r>
              <a:rPr lang="en-US" b="1" i="1" dirty="0"/>
              <a:t>Note:</a:t>
            </a:r>
            <a:r>
              <a:rPr lang="en-US" i="1" dirty="0"/>
              <a:t>  This technology is quite old and this device is obsolete…</a:t>
            </a:r>
          </a:p>
        </p:txBody>
      </p:sp>
    </p:spTree>
    <p:extLst>
      <p:ext uri="{BB962C8B-B14F-4D97-AF65-F5344CB8AC3E}">
        <p14:creationId xmlns:p14="http://schemas.microsoft.com/office/powerpoint/2010/main" val="856277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D2FFEB-1BA2-4E77-9B4C-1488CDC1EE49}"/>
              </a:ext>
            </a:extLst>
          </p:cNvPr>
          <p:cNvSpPr>
            <a:spLocks noGrp="1"/>
          </p:cNvSpPr>
          <p:nvPr>
            <p:ph type="sldNum" sz="quarter" idx="12"/>
          </p:nvPr>
        </p:nvSpPr>
        <p:spPr/>
        <p:txBody>
          <a:bodyPr/>
          <a:lstStyle/>
          <a:p>
            <a:fld id="{EDF73B78-0880-4E02-90CA-70600498D43E}" type="slidenum">
              <a:rPr lang="en-US" smtClean="0"/>
              <a:t>11</a:t>
            </a:fld>
            <a:endParaRPr lang="en-US" dirty="0"/>
          </a:p>
        </p:txBody>
      </p:sp>
      <p:grpSp>
        <p:nvGrpSpPr>
          <p:cNvPr id="10" name="Group 9">
            <a:extLst>
              <a:ext uri="{FF2B5EF4-FFF2-40B4-BE49-F238E27FC236}">
                <a16:creationId xmlns:a16="http://schemas.microsoft.com/office/drawing/2014/main" id="{8C068DE6-3A3D-4938-AF10-6E52EB78FFA2}"/>
              </a:ext>
            </a:extLst>
          </p:cNvPr>
          <p:cNvGrpSpPr/>
          <p:nvPr/>
        </p:nvGrpSpPr>
        <p:grpSpPr>
          <a:xfrm>
            <a:off x="1062182" y="2067957"/>
            <a:ext cx="3616037" cy="3186544"/>
            <a:chOff x="2881745" y="1634839"/>
            <a:chExt cx="3616037" cy="3186544"/>
          </a:xfrm>
        </p:grpSpPr>
        <p:sp>
          <p:nvSpPr>
            <p:cNvPr id="4" name="Cylinder 3">
              <a:extLst>
                <a:ext uri="{FF2B5EF4-FFF2-40B4-BE49-F238E27FC236}">
                  <a16:creationId xmlns:a16="http://schemas.microsoft.com/office/drawing/2014/main" id="{8326D8B8-39E3-4739-BC7A-2BF360B820F1}"/>
                </a:ext>
              </a:extLst>
            </p:cNvPr>
            <p:cNvSpPr/>
            <p:nvPr/>
          </p:nvSpPr>
          <p:spPr>
            <a:xfrm rot="5400000">
              <a:off x="3122469" y="2415888"/>
              <a:ext cx="3186544" cy="1624445"/>
            </a:xfrm>
            <a:prstGeom prst="can">
              <a:avLst>
                <a:gd name="adj" fmla="val 529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8DBAB4EB-CB18-422B-9927-3C8B23A4A3D0}"/>
                </a:ext>
              </a:extLst>
            </p:cNvPr>
            <p:cNvCxnSpPr>
              <a:cxnSpLocks/>
            </p:cNvCxnSpPr>
            <p:nvPr/>
          </p:nvCxnSpPr>
          <p:spPr>
            <a:xfrm>
              <a:off x="5181600" y="3228110"/>
              <a:ext cx="131618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14782C5-8C66-4DDD-A64B-C27B29A50C1C}"/>
                </a:ext>
              </a:extLst>
            </p:cNvPr>
            <p:cNvCxnSpPr>
              <a:cxnSpLocks/>
            </p:cNvCxnSpPr>
            <p:nvPr/>
          </p:nvCxnSpPr>
          <p:spPr>
            <a:xfrm>
              <a:off x="2881745" y="3228110"/>
              <a:ext cx="102177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3B85EBCF-789C-4F03-8E51-A2DBFECD166F}"/>
              </a:ext>
            </a:extLst>
          </p:cNvPr>
          <p:cNvSpPr txBox="1"/>
          <p:nvPr/>
        </p:nvSpPr>
        <p:spPr>
          <a:xfrm>
            <a:off x="1705922" y="5384813"/>
            <a:ext cx="2313709" cy="369332"/>
          </a:xfrm>
          <a:prstGeom prst="rect">
            <a:avLst/>
          </a:prstGeom>
          <a:noFill/>
        </p:spPr>
        <p:txBody>
          <a:bodyPr wrap="square" rtlCol="0">
            <a:spAutoFit/>
          </a:bodyPr>
          <a:lstStyle/>
          <a:p>
            <a:pPr algn="ctr"/>
            <a:r>
              <a:rPr lang="en-US" dirty="0"/>
              <a:t>Gyro Rotor</a:t>
            </a:r>
          </a:p>
        </p:txBody>
      </p:sp>
      <p:sp>
        <p:nvSpPr>
          <p:cNvPr id="13" name="TextBox 12">
            <a:extLst>
              <a:ext uri="{FF2B5EF4-FFF2-40B4-BE49-F238E27FC236}">
                <a16:creationId xmlns:a16="http://schemas.microsoft.com/office/drawing/2014/main" id="{FF94836E-EEA7-4791-A2C0-C0C893A5D50A}"/>
              </a:ext>
            </a:extLst>
          </p:cNvPr>
          <p:cNvSpPr txBox="1"/>
          <p:nvPr/>
        </p:nvSpPr>
        <p:spPr>
          <a:xfrm>
            <a:off x="4730174" y="4215008"/>
            <a:ext cx="6623626" cy="1785104"/>
          </a:xfrm>
          <a:prstGeom prst="rect">
            <a:avLst/>
          </a:prstGeom>
          <a:noFill/>
        </p:spPr>
        <p:txBody>
          <a:bodyPr wrap="square" rtlCol="0">
            <a:spAutoFit/>
          </a:bodyPr>
          <a:lstStyle/>
          <a:p>
            <a:r>
              <a:rPr lang="en-US" sz="2200" dirty="0"/>
              <a:t>As with any form of “momentum” which is a resistance to a change in motion, the angular momentum resists any change in rotational motion (along the spin axis or orthogonal to it).  As a result, the momentum vector has a tendency to remain pointing in the same direction.</a:t>
            </a:r>
          </a:p>
        </p:txBody>
      </p:sp>
      <p:grpSp>
        <p:nvGrpSpPr>
          <p:cNvPr id="19" name="Group 18">
            <a:extLst>
              <a:ext uri="{FF2B5EF4-FFF2-40B4-BE49-F238E27FC236}">
                <a16:creationId xmlns:a16="http://schemas.microsoft.com/office/drawing/2014/main" id="{5AD35B17-CB4F-407D-A945-620C91FE0C18}"/>
              </a:ext>
            </a:extLst>
          </p:cNvPr>
          <p:cNvGrpSpPr/>
          <p:nvPr/>
        </p:nvGrpSpPr>
        <p:grpSpPr>
          <a:xfrm>
            <a:off x="2430983" y="1227058"/>
            <a:ext cx="8338617" cy="3515485"/>
            <a:chOff x="2430983" y="907745"/>
            <a:chExt cx="8338617" cy="3515485"/>
          </a:xfrm>
        </p:grpSpPr>
        <p:sp>
          <p:nvSpPr>
            <p:cNvPr id="11" name="TextBox 10">
              <a:extLst>
                <a:ext uri="{FF2B5EF4-FFF2-40B4-BE49-F238E27FC236}">
                  <a16:creationId xmlns:a16="http://schemas.microsoft.com/office/drawing/2014/main" id="{999FD510-2D28-434B-BC41-DC90C97708DD}"/>
                </a:ext>
              </a:extLst>
            </p:cNvPr>
            <p:cNvSpPr txBox="1"/>
            <p:nvPr/>
          </p:nvSpPr>
          <p:spPr>
            <a:xfrm>
              <a:off x="4730175" y="907745"/>
              <a:ext cx="6039425" cy="769441"/>
            </a:xfrm>
            <a:prstGeom prst="rect">
              <a:avLst/>
            </a:prstGeom>
            <a:noFill/>
          </p:spPr>
          <p:txBody>
            <a:bodyPr wrap="square" rtlCol="0">
              <a:spAutoFit/>
            </a:bodyPr>
            <a:lstStyle/>
            <a:p>
              <a:r>
                <a:rPr lang="en-US" sz="2200" dirty="0"/>
                <a:t>The gyro rotor has mass and is </a:t>
              </a:r>
              <a:r>
                <a:rPr lang="en-US" sz="2200" dirty="0">
                  <a:solidFill>
                    <a:srgbClr val="FF0000"/>
                  </a:solidFill>
                </a:rPr>
                <a:t>spinning</a:t>
              </a:r>
              <a:r>
                <a:rPr lang="en-US" sz="2200" dirty="0"/>
                <a:t> at a high rotational rate.  </a:t>
              </a:r>
            </a:p>
          </p:txBody>
        </p:sp>
        <p:sp>
          <p:nvSpPr>
            <p:cNvPr id="15" name="Freeform: Shape 14">
              <a:extLst>
                <a:ext uri="{FF2B5EF4-FFF2-40B4-BE49-F238E27FC236}">
                  <a16:creationId xmlns:a16="http://schemas.microsoft.com/office/drawing/2014/main" id="{0B1A0566-CC52-460C-A998-C52C440168DD}"/>
                </a:ext>
              </a:extLst>
            </p:cNvPr>
            <p:cNvSpPr/>
            <p:nvPr/>
          </p:nvSpPr>
          <p:spPr>
            <a:xfrm rot="11168030" flipH="1">
              <a:off x="2430983" y="2260601"/>
              <a:ext cx="346351" cy="2162629"/>
            </a:xfrm>
            <a:custGeom>
              <a:avLst/>
              <a:gdLst>
                <a:gd name="connsiteX0" fmla="*/ 87437 w 319665"/>
                <a:gd name="connsiteY0" fmla="*/ 2162629 h 2162629"/>
                <a:gd name="connsiteX1" fmla="*/ 351 w 319665"/>
                <a:gd name="connsiteY1" fmla="*/ 1436915 h 2162629"/>
                <a:gd name="connsiteX2" fmla="*/ 116465 w 319665"/>
                <a:gd name="connsiteY2" fmla="*/ 580572 h 2162629"/>
                <a:gd name="connsiteX3" fmla="*/ 319665 w 319665"/>
                <a:gd name="connsiteY3" fmla="*/ 0 h 2162629"/>
              </a:gdLst>
              <a:ahLst/>
              <a:cxnLst>
                <a:cxn ang="0">
                  <a:pos x="connsiteX0" y="connsiteY0"/>
                </a:cxn>
                <a:cxn ang="0">
                  <a:pos x="connsiteX1" y="connsiteY1"/>
                </a:cxn>
                <a:cxn ang="0">
                  <a:pos x="connsiteX2" y="connsiteY2"/>
                </a:cxn>
                <a:cxn ang="0">
                  <a:pos x="connsiteX3" y="connsiteY3"/>
                </a:cxn>
              </a:cxnLst>
              <a:rect l="l" t="t" r="r" b="b"/>
              <a:pathLst>
                <a:path w="319665" h="2162629">
                  <a:moveTo>
                    <a:pt x="87437" y="2162629"/>
                  </a:moveTo>
                  <a:cubicBezTo>
                    <a:pt x="41475" y="1931610"/>
                    <a:pt x="-4487" y="1700591"/>
                    <a:pt x="351" y="1436915"/>
                  </a:cubicBezTo>
                  <a:cubicBezTo>
                    <a:pt x="5189" y="1173239"/>
                    <a:pt x="63246" y="820058"/>
                    <a:pt x="116465" y="580572"/>
                  </a:cubicBezTo>
                  <a:cubicBezTo>
                    <a:pt x="169684" y="341086"/>
                    <a:pt x="244674" y="170543"/>
                    <a:pt x="319665" y="0"/>
                  </a:cubicBezTo>
                </a:path>
              </a:pathLst>
            </a:custGeom>
            <a:noFill/>
            <a:ln w="7620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D78B48B6-8C9D-4D66-B6A1-F87DCD291A0F}"/>
              </a:ext>
            </a:extLst>
          </p:cNvPr>
          <p:cNvGrpSpPr/>
          <p:nvPr/>
        </p:nvGrpSpPr>
        <p:grpSpPr>
          <a:xfrm>
            <a:off x="4730175" y="2225562"/>
            <a:ext cx="6713682" cy="1435666"/>
            <a:chOff x="4730175" y="1906249"/>
            <a:chExt cx="6713682" cy="1435666"/>
          </a:xfrm>
        </p:grpSpPr>
        <p:cxnSp>
          <p:nvCxnSpPr>
            <p:cNvPr id="17" name="Straight Arrow Connector 16">
              <a:extLst>
                <a:ext uri="{FF2B5EF4-FFF2-40B4-BE49-F238E27FC236}">
                  <a16:creationId xmlns:a16="http://schemas.microsoft.com/office/drawing/2014/main" id="{B4BE09BB-FAC1-4EAA-ABB6-BEB851C0B684}"/>
                </a:ext>
              </a:extLst>
            </p:cNvPr>
            <p:cNvCxnSpPr/>
            <p:nvPr/>
          </p:nvCxnSpPr>
          <p:spPr>
            <a:xfrm>
              <a:off x="4949371" y="3341915"/>
              <a:ext cx="1886858" cy="0"/>
            </a:xfrm>
            <a:prstGeom prst="straightConnector1">
              <a:avLst/>
            </a:prstGeom>
            <a:ln w="1016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21E1620-972A-4FA6-992A-000A9EE1AE08}"/>
                </a:ext>
              </a:extLst>
            </p:cNvPr>
            <p:cNvSpPr txBox="1"/>
            <p:nvPr/>
          </p:nvSpPr>
          <p:spPr>
            <a:xfrm>
              <a:off x="4730175" y="1906249"/>
              <a:ext cx="6713682" cy="769441"/>
            </a:xfrm>
            <a:prstGeom prst="rect">
              <a:avLst/>
            </a:prstGeom>
            <a:noFill/>
          </p:spPr>
          <p:txBody>
            <a:bodyPr wrap="square" rtlCol="0">
              <a:spAutoFit/>
            </a:bodyPr>
            <a:lstStyle/>
            <a:p>
              <a:r>
                <a:rPr lang="en-US" sz="2200" dirty="0"/>
                <a:t>This produces “</a:t>
              </a:r>
              <a:r>
                <a:rPr lang="en-US" sz="2200" dirty="0">
                  <a:solidFill>
                    <a:srgbClr val="00B050"/>
                  </a:solidFill>
                </a:rPr>
                <a:t>Angular Momentum</a:t>
              </a:r>
              <a:r>
                <a:rPr lang="en-US" sz="2200" dirty="0"/>
                <a:t>”, which is a vector that points out along the axis of rotation of the rotor.</a:t>
              </a:r>
            </a:p>
          </p:txBody>
        </p:sp>
      </p:grpSp>
      <p:sp>
        <p:nvSpPr>
          <p:cNvPr id="21" name="TextBox 20">
            <a:extLst>
              <a:ext uri="{FF2B5EF4-FFF2-40B4-BE49-F238E27FC236}">
                <a16:creationId xmlns:a16="http://schemas.microsoft.com/office/drawing/2014/main" id="{CA5F7DF3-1F22-4D8A-B0A2-5CC14FDAC77C}"/>
              </a:ext>
            </a:extLst>
          </p:cNvPr>
          <p:cNvSpPr txBox="1"/>
          <p:nvPr/>
        </p:nvSpPr>
        <p:spPr>
          <a:xfrm>
            <a:off x="1062182" y="236668"/>
            <a:ext cx="9947564" cy="584775"/>
          </a:xfrm>
          <a:prstGeom prst="rect">
            <a:avLst/>
          </a:prstGeom>
          <a:noFill/>
        </p:spPr>
        <p:txBody>
          <a:bodyPr wrap="square" rtlCol="0">
            <a:spAutoFit/>
          </a:bodyPr>
          <a:lstStyle/>
          <a:p>
            <a:pPr algn="ctr"/>
            <a:r>
              <a:rPr lang="en-US" sz="3200" dirty="0"/>
              <a:t>Basic Functional Premise of a Mechanical Gyro</a:t>
            </a:r>
          </a:p>
        </p:txBody>
      </p:sp>
    </p:spTree>
    <p:extLst>
      <p:ext uri="{BB962C8B-B14F-4D97-AF65-F5344CB8AC3E}">
        <p14:creationId xmlns:p14="http://schemas.microsoft.com/office/powerpoint/2010/main" val="152008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11E54C-96C4-4D58-8046-760F14C96FF3}"/>
              </a:ext>
            </a:extLst>
          </p:cNvPr>
          <p:cNvSpPr>
            <a:spLocks noGrp="1"/>
          </p:cNvSpPr>
          <p:nvPr>
            <p:ph type="sldNum" sz="quarter" idx="12"/>
          </p:nvPr>
        </p:nvSpPr>
        <p:spPr/>
        <p:txBody>
          <a:bodyPr/>
          <a:lstStyle/>
          <a:p>
            <a:fld id="{EDF73B78-0880-4E02-90CA-70600498D43E}" type="slidenum">
              <a:rPr lang="en-US" smtClean="0"/>
              <a:t>12</a:t>
            </a:fld>
            <a:endParaRPr lang="en-US" dirty="0"/>
          </a:p>
        </p:txBody>
      </p:sp>
      <p:sp>
        <p:nvSpPr>
          <p:cNvPr id="3" name="TextBox 2">
            <a:extLst>
              <a:ext uri="{FF2B5EF4-FFF2-40B4-BE49-F238E27FC236}">
                <a16:creationId xmlns:a16="http://schemas.microsoft.com/office/drawing/2014/main" id="{F23BF97D-0432-4B02-B102-98FB8F627203}"/>
              </a:ext>
            </a:extLst>
          </p:cNvPr>
          <p:cNvSpPr txBox="1"/>
          <p:nvPr/>
        </p:nvSpPr>
        <p:spPr>
          <a:xfrm>
            <a:off x="928253" y="1136072"/>
            <a:ext cx="10030692" cy="830997"/>
          </a:xfrm>
          <a:prstGeom prst="rect">
            <a:avLst/>
          </a:prstGeom>
          <a:noFill/>
        </p:spPr>
        <p:txBody>
          <a:bodyPr wrap="square" rtlCol="0">
            <a:spAutoFit/>
          </a:bodyPr>
          <a:lstStyle/>
          <a:p>
            <a:r>
              <a:rPr lang="en-US" sz="2400" dirty="0"/>
              <a:t>There are several equations that can be used to calculate Angular Momentum (L).  One such equation is as follows:</a:t>
            </a:r>
          </a:p>
        </p:txBody>
      </p:sp>
      <p:sp>
        <p:nvSpPr>
          <p:cNvPr id="4" name="TextBox 3">
            <a:extLst>
              <a:ext uri="{FF2B5EF4-FFF2-40B4-BE49-F238E27FC236}">
                <a16:creationId xmlns:a16="http://schemas.microsoft.com/office/drawing/2014/main" id="{81210EE2-7557-4F28-A1B7-EA8B10FD5F53}"/>
              </a:ext>
            </a:extLst>
          </p:cNvPr>
          <p:cNvSpPr txBox="1"/>
          <p:nvPr/>
        </p:nvSpPr>
        <p:spPr>
          <a:xfrm>
            <a:off x="928253" y="2244436"/>
            <a:ext cx="10030692" cy="1261884"/>
          </a:xfrm>
          <a:prstGeom prst="rect">
            <a:avLst/>
          </a:prstGeom>
          <a:noFill/>
        </p:spPr>
        <p:txBody>
          <a:bodyPr wrap="square" rtlCol="0">
            <a:spAutoFit/>
          </a:bodyPr>
          <a:lstStyle/>
          <a:p>
            <a:r>
              <a:rPr lang="en-US" sz="2400" dirty="0">
                <a:solidFill>
                  <a:srgbClr val="0070C0"/>
                </a:solidFill>
              </a:rPr>
              <a:t>Angular Momentum</a:t>
            </a:r>
            <a:r>
              <a:rPr lang="en-US" sz="2400" dirty="0"/>
              <a:t>   =   </a:t>
            </a:r>
            <a:r>
              <a:rPr lang="en-US" sz="2400" dirty="0">
                <a:solidFill>
                  <a:srgbClr val="00B050"/>
                </a:solidFill>
              </a:rPr>
              <a:t>Rotational Inertia</a:t>
            </a:r>
            <a:r>
              <a:rPr lang="en-US" sz="2400" dirty="0"/>
              <a:t>   x   Angular Rate</a:t>
            </a:r>
          </a:p>
          <a:p>
            <a:endParaRPr lang="en-US" sz="2400" dirty="0"/>
          </a:p>
          <a:p>
            <a:r>
              <a:rPr lang="en-US" sz="2400" dirty="0"/>
              <a:t>		       </a:t>
            </a:r>
            <a:r>
              <a:rPr lang="en-US" sz="2400" dirty="0">
                <a:solidFill>
                  <a:srgbClr val="0070C0"/>
                </a:solidFill>
              </a:rPr>
              <a:t> </a:t>
            </a:r>
            <a:r>
              <a:rPr lang="en-US" sz="2800" dirty="0">
                <a:solidFill>
                  <a:srgbClr val="0070C0"/>
                </a:solidFill>
              </a:rPr>
              <a:t>L</a:t>
            </a:r>
            <a:r>
              <a:rPr lang="en-US" sz="2800" dirty="0"/>
              <a:t>   =   </a:t>
            </a:r>
            <a:r>
              <a:rPr lang="en-US" sz="2800" dirty="0">
                <a:solidFill>
                  <a:srgbClr val="00B050"/>
                </a:solidFill>
              </a:rPr>
              <a:t>I</a:t>
            </a:r>
            <a:r>
              <a:rPr lang="en-US" sz="2800" dirty="0"/>
              <a:t>   x  </a:t>
            </a:r>
            <a:r>
              <a:rPr lang="en-US" sz="2800" b="1" dirty="0"/>
              <a:t> ꙍ</a:t>
            </a:r>
            <a:r>
              <a:rPr lang="en-US" sz="2800" dirty="0"/>
              <a:t> </a:t>
            </a:r>
          </a:p>
        </p:txBody>
      </p:sp>
      <p:sp>
        <p:nvSpPr>
          <p:cNvPr id="5" name="TextBox 4">
            <a:extLst>
              <a:ext uri="{FF2B5EF4-FFF2-40B4-BE49-F238E27FC236}">
                <a16:creationId xmlns:a16="http://schemas.microsoft.com/office/drawing/2014/main" id="{22A47EDC-C693-4CC1-BD3C-677378B028DC}"/>
              </a:ext>
            </a:extLst>
          </p:cNvPr>
          <p:cNvSpPr txBox="1"/>
          <p:nvPr/>
        </p:nvSpPr>
        <p:spPr>
          <a:xfrm>
            <a:off x="2587336" y="253939"/>
            <a:ext cx="7017328" cy="584775"/>
          </a:xfrm>
          <a:prstGeom prst="rect">
            <a:avLst/>
          </a:prstGeom>
          <a:noFill/>
        </p:spPr>
        <p:txBody>
          <a:bodyPr wrap="square" rtlCol="0">
            <a:spAutoFit/>
          </a:bodyPr>
          <a:lstStyle/>
          <a:p>
            <a:pPr algn="ctr"/>
            <a:r>
              <a:rPr lang="en-US" sz="3200" dirty="0"/>
              <a:t>Angular Momentum</a:t>
            </a:r>
          </a:p>
        </p:txBody>
      </p:sp>
      <p:grpSp>
        <p:nvGrpSpPr>
          <p:cNvPr id="16" name="Group 15">
            <a:extLst>
              <a:ext uri="{FF2B5EF4-FFF2-40B4-BE49-F238E27FC236}">
                <a16:creationId xmlns:a16="http://schemas.microsoft.com/office/drawing/2014/main" id="{3CAED832-704D-4541-A5BE-057D508855E5}"/>
              </a:ext>
            </a:extLst>
          </p:cNvPr>
          <p:cNvGrpSpPr/>
          <p:nvPr/>
        </p:nvGrpSpPr>
        <p:grpSpPr>
          <a:xfrm>
            <a:off x="928253" y="3654062"/>
            <a:ext cx="10030692" cy="2367834"/>
            <a:chOff x="928253" y="3654062"/>
            <a:chExt cx="10030692" cy="2367834"/>
          </a:xfrm>
        </p:grpSpPr>
        <p:sp>
          <p:nvSpPr>
            <p:cNvPr id="6" name="TextBox 5">
              <a:extLst>
                <a:ext uri="{FF2B5EF4-FFF2-40B4-BE49-F238E27FC236}">
                  <a16:creationId xmlns:a16="http://schemas.microsoft.com/office/drawing/2014/main" id="{849284B7-D39A-4636-A64C-F5DCD39D103B}"/>
                </a:ext>
              </a:extLst>
            </p:cNvPr>
            <p:cNvSpPr txBox="1"/>
            <p:nvPr/>
          </p:nvSpPr>
          <p:spPr>
            <a:xfrm>
              <a:off x="928253" y="3654062"/>
              <a:ext cx="6400802" cy="1631216"/>
            </a:xfrm>
            <a:prstGeom prst="rect">
              <a:avLst/>
            </a:prstGeom>
            <a:noFill/>
          </p:spPr>
          <p:txBody>
            <a:bodyPr wrap="square" rtlCol="0">
              <a:spAutoFit/>
            </a:bodyPr>
            <a:lstStyle/>
            <a:p>
              <a:r>
                <a:rPr lang="en-US" sz="2400" dirty="0"/>
                <a:t>The Rotational Inertia for a spinning disk (</a:t>
              </a:r>
              <a:r>
                <a:rPr lang="en-US" sz="2400" dirty="0" err="1"/>
                <a:t>i.e</a:t>
              </a:r>
              <a:r>
                <a:rPr lang="en-US" sz="2400" dirty="0"/>
                <a:t> gyro rotor) is calculated as follows:</a:t>
              </a:r>
            </a:p>
            <a:p>
              <a:endParaRPr lang="en-US" sz="2400" dirty="0"/>
            </a:p>
            <a:p>
              <a:r>
                <a:rPr lang="en-US" sz="2400" dirty="0"/>
                <a:t>		</a:t>
              </a:r>
              <a:r>
                <a:rPr lang="en-US" sz="2800" dirty="0">
                  <a:solidFill>
                    <a:srgbClr val="00B050"/>
                  </a:solidFill>
                </a:rPr>
                <a:t>I </a:t>
              </a:r>
              <a:r>
                <a:rPr lang="en-US" sz="2800" dirty="0"/>
                <a:t>  =   ½  </a:t>
              </a:r>
              <a:r>
                <a:rPr lang="en-US" sz="2800" dirty="0">
                  <a:solidFill>
                    <a:srgbClr val="7030A0"/>
                  </a:solidFill>
                </a:rPr>
                <a:t>Mass</a:t>
              </a:r>
              <a:r>
                <a:rPr lang="en-US" sz="2800" dirty="0"/>
                <a:t>  x  </a:t>
              </a:r>
              <a:r>
                <a:rPr lang="en-US" sz="2800" dirty="0">
                  <a:solidFill>
                    <a:srgbClr val="FF0000"/>
                  </a:solidFill>
                </a:rPr>
                <a:t>Radius</a:t>
              </a:r>
              <a:r>
                <a:rPr lang="en-US" sz="2800" baseline="30000" dirty="0">
                  <a:solidFill>
                    <a:srgbClr val="FF0000"/>
                  </a:solidFill>
                </a:rPr>
                <a:t>2</a:t>
              </a:r>
            </a:p>
          </p:txBody>
        </p:sp>
        <p:grpSp>
          <p:nvGrpSpPr>
            <p:cNvPr id="15" name="Group 14">
              <a:extLst>
                <a:ext uri="{FF2B5EF4-FFF2-40B4-BE49-F238E27FC236}">
                  <a16:creationId xmlns:a16="http://schemas.microsoft.com/office/drawing/2014/main" id="{6CEE90B9-E084-4113-BDA2-02BE7A837482}"/>
                </a:ext>
              </a:extLst>
            </p:cNvPr>
            <p:cNvGrpSpPr/>
            <p:nvPr/>
          </p:nvGrpSpPr>
          <p:grpSpPr>
            <a:xfrm>
              <a:off x="8056419" y="4100945"/>
              <a:ext cx="2902526" cy="1920951"/>
              <a:chOff x="8056419" y="4100945"/>
              <a:chExt cx="2902526" cy="1920951"/>
            </a:xfrm>
          </p:grpSpPr>
          <p:grpSp>
            <p:nvGrpSpPr>
              <p:cNvPr id="7" name="Group 6">
                <a:extLst>
                  <a:ext uri="{FF2B5EF4-FFF2-40B4-BE49-F238E27FC236}">
                    <a16:creationId xmlns:a16="http://schemas.microsoft.com/office/drawing/2014/main" id="{17B766FF-A066-42E6-9D9B-D737CC178ED0}"/>
                  </a:ext>
                </a:extLst>
              </p:cNvPr>
              <p:cNvGrpSpPr/>
              <p:nvPr/>
            </p:nvGrpSpPr>
            <p:grpSpPr>
              <a:xfrm>
                <a:off x="8056419" y="4100946"/>
                <a:ext cx="1336964" cy="1920950"/>
                <a:chOff x="2881745" y="1634839"/>
                <a:chExt cx="3616037" cy="3186544"/>
              </a:xfrm>
            </p:grpSpPr>
            <p:sp>
              <p:nvSpPr>
                <p:cNvPr id="8" name="Cylinder 7">
                  <a:extLst>
                    <a:ext uri="{FF2B5EF4-FFF2-40B4-BE49-F238E27FC236}">
                      <a16:creationId xmlns:a16="http://schemas.microsoft.com/office/drawing/2014/main" id="{14C576FB-775E-4BEF-9E95-B07DCC890C52}"/>
                    </a:ext>
                  </a:extLst>
                </p:cNvPr>
                <p:cNvSpPr/>
                <p:nvPr/>
              </p:nvSpPr>
              <p:spPr>
                <a:xfrm rot="5400000">
                  <a:off x="3122469" y="2415888"/>
                  <a:ext cx="3186544" cy="1624445"/>
                </a:xfrm>
                <a:prstGeom prst="can">
                  <a:avLst>
                    <a:gd name="adj" fmla="val 529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530D5E8B-A795-4927-8F91-5159FD01E117}"/>
                    </a:ext>
                  </a:extLst>
                </p:cNvPr>
                <p:cNvCxnSpPr>
                  <a:cxnSpLocks/>
                </p:cNvCxnSpPr>
                <p:nvPr/>
              </p:nvCxnSpPr>
              <p:spPr>
                <a:xfrm>
                  <a:off x="5181600" y="3228110"/>
                  <a:ext cx="131618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F6DBA78-443D-476F-9422-D369EACD589C}"/>
                    </a:ext>
                  </a:extLst>
                </p:cNvPr>
                <p:cNvCxnSpPr>
                  <a:cxnSpLocks/>
                </p:cNvCxnSpPr>
                <p:nvPr/>
              </p:nvCxnSpPr>
              <p:spPr>
                <a:xfrm>
                  <a:off x="2881745" y="3228110"/>
                  <a:ext cx="102177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a:extLst>
                  <a:ext uri="{FF2B5EF4-FFF2-40B4-BE49-F238E27FC236}">
                    <a16:creationId xmlns:a16="http://schemas.microsoft.com/office/drawing/2014/main" id="{553A509F-BB50-41B6-8923-78BDD69AE4B5}"/>
                  </a:ext>
                </a:extLst>
              </p:cNvPr>
              <p:cNvCxnSpPr/>
              <p:nvPr/>
            </p:nvCxnSpPr>
            <p:spPr>
              <a:xfrm flipV="1">
                <a:off x="8906749" y="4100945"/>
                <a:ext cx="0" cy="9604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D234482-3929-4DEB-A140-136137FBE099}"/>
                  </a:ext>
                </a:extLst>
              </p:cNvPr>
              <p:cNvSpPr txBox="1"/>
              <p:nvPr/>
            </p:nvSpPr>
            <p:spPr>
              <a:xfrm>
                <a:off x="9049827" y="4359141"/>
                <a:ext cx="1343763" cy="430887"/>
              </a:xfrm>
              <a:prstGeom prst="rect">
                <a:avLst/>
              </a:prstGeom>
              <a:noFill/>
            </p:spPr>
            <p:txBody>
              <a:bodyPr wrap="square" rtlCol="0">
                <a:spAutoFit/>
              </a:bodyPr>
              <a:lstStyle/>
              <a:p>
                <a:r>
                  <a:rPr lang="en-US" sz="2200" dirty="0">
                    <a:solidFill>
                      <a:srgbClr val="FF0000"/>
                    </a:solidFill>
                  </a:rPr>
                  <a:t>Radius</a:t>
                </a:r>
              </a:p>
            </p:txBody>
          </p:sp>
          <p:sp>
            <p:nvSpPr>
              <p:cNvPr id="14" name="TextBox 13">
                <a:extLst>
                  <a:ext uri="{FF2B5EF4-FFF2-40B4-BE49-F238E27FC236}">
                    <a16:creationId xmlns:a16="http://schemas.microsoft.com/office/drawing/2014/main" id="{F8C8FA3A-240D-4320-B7D9-9294184BA68B}"/>
                  </a:ext>
                </a:extLst>
              </p:cNvPr>
              <p:cNvSpPr txBox="1"/>
              <p:nvPr/>
            </p:nvSpPr>
            <p:spPr>
              <a:xfrm>
                <a:off x="9049826" y="5381332"/>
                <a:ext cx="1909119" cy="430887"/>
              </a:xfrm>
              <a:prstGeom prst="rect">
                <a:avLst/>
              </a:prstGeom>
              <a:noFill/>
            </p:spPr>
            <p:txBody>
              <a:bodyPr wrap="square" rtlCol="0">
                <a:spAutoFit/>
              </a:bodyPr>
              <a:lstStyle/>
              <a:p>
                <a:r>
                  <a:rPr lang="en-US" sz="2200" dirty="0">
                    <a:solidFill>
                      <a:srgbClr val="7030A0"/>
                    </a:solidFill>
                  </a:rPr>
                  <a:t>Mass of Rotor</a:t>
                </a:r>
              </a:p>
            </p:txBody>
          </p:sp>
        </p:grpSp>
      </p:grpSp>
    </p:spTree>
    <p:extLst>
      <p:ext uri="{BB962C8B-B14F-4D97-AF65-F5344CB8AC3E}">
        <p14:creationId xmlns:p14="http://schemas.microsoft.com/office/powerpoint/2010/main" val="427486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A6B22-9DD7-48AF-BF67-5B6720033DFE}"/>
              </a:ext>
            </a:extLst>
          </p:cNvPr>
          <p:cNvSpPr>
            <a:spLocks noGrp="1"/>
          </p:cNvSpPr>
          <p:nvPr>
            <p:ph type="sldNum" sz="quarter" idx="12"/>
          </p:nvPr>
        </p:nvSpPr>
        <p:spPr/>
        <p:txBody>
          <a:bodyPr/>
          <a:lstStyle/>
          <a:p>
            <a:fld id="{EDF73B78-0880-4E02-90CA-70600498D43E}" type="slidenum">
              <a:rPr lang="en-US" smtClean="0"/>
              <a:t>13</a:t>
            </a:fld>
            <a:endParaRPr lang="en-US"/>
          </a:p>
        </p:txBody>
      </p:sp>
      <p:sp>
        <p:nvSpPr>
          <p:cNvPr id="3" name="Rectangle 2">
            <a:extLst>
              <a:ext uri="{FF2B5EF4-FFF2-40B4-BE49-F238E27FC236}">
                <a16:creationId xmlns:a16="http://schemas.microsoft.com/office/drawing/2014/main" id="{5A22EE19-4ED3-45B9-BFDD-602595F85E0A}"/>
              </a:ext>
            </a:extLst>
          </p:cNvPr>
          <p:cNvSpPr/>
          <p:nvPr/>
        </p:nvSpPr>
        <p:spPr>
          <a:xfrm>
            <a:off x="4220946" y="1299904"/>
            <a:ext cx="3997768" cy="1200329"/>
          </a:xfrm>
          <a:prstGeom prst="rect">
            <a:avLst/>
          </a:prstGeom>
        </p:spPr>
        <p:txBody>
          <a:bodyPr wrap="square">
            <a:spAutoFit/>
          </a:bodyPr>
          <a:lstStyle/>
          <a:p>
            <a:r>
              <a:rPr lang="en-US" sz="2400" dirty="0"/>
              <a:t>L   =   I   x  </a:t>
            </a:r>
            <a:r>
              <a:rPr lang="en-US" sz="2400" b="1" dirty="0"/>
              <a:t> ꙍ</a:t>
            </a:r>
            <a:endParaRPr lang="en-US" sz="2400" dirty="0"/>
          </a:p>
          <a:p>
            <a:endParaRPr lang="en-US" sz="2400" dirty="0"/>
          </a:p>
          <a:p>
            <a:r>
              <a:rPr lang="en-US" sz="2400" dirty="0"/>
              <a:t>I   =   ½  </a:t>
            </a:r>
            <a:r>
              <a:rPr lang="en-US" sz="2400" dirty="0">
                <a:solidFill>
                  <a:srgbClr val="7030A0"/>
                </a:solidFill>
              </a:rPr>
              <a:t>Mass</a:t>
            </a:r>
            <a:r>
              <a:rPr lang="en-US" sz="2400" dirty="0"/>
              <a:t>  x  </a:t>
            </a:r>
            <a:r>
              <a:rPr lang="en-US" sz="2400" dirty="0">
                <a:solidFill>
                  <a:srgbClr val="FF0000"/>
                </a:solidFill>
              </a:rPr>
              <a:t>Radius</a:t>
            </a:r>
            <a:r>
              <a:rPr lang="en-US" sz="2400" baseline="30000" dirty="0">
                <a:solidFill>
                  <a:srgbClr val="FF0000"/>
                </a:solidFill>
              </a:rPr>
              <a:t>2</a:t>
            </a:r>
            <a:endParaRPr lang="en-US" sz="2400" baseline="30000" dirty="0"/>
          </a:p>
        </p:txBody>
      </p:sp>
      <p:sp>
        <p:nvSpPr>
          <p:cNvPr id="4" name="TextBox 3">
            <a:extLst>
              <a:ext uri="{FF2B5EF4-FFF2-40B4-BE49-F238E27FC236}">
                <a16:creationId xmlns:a16="http://schemas.microsoft.com/office/drawing/2014/main" id="{B850A323-87C7-44BA-8D73-F6136A438B5E}"/>
              </a:ext>
            </a:extLst>
          </p:cNvPr>
          <p:cNvSpPr txBox="1"/>
          <p:nvPr/>
        </p:nvSpPr>
        <p:spPr>
          <a:xfrm>
            <a:off x="1277257" y="2742460"/>
            <a:ext cx="9622972" cy="1107996"/>
          </a:xfrm>
          <a:prstGeom prst="rect">
            <a:avLst/>
          </a:prstGeom>
          <a:noFill/>
        </p:spPr>
        <p:txBody>
          <a:bodyPr wrap="square" rtlCol="0">
            <a:spAutoFit/>
          </a:bodyPr>
          <a:lstStyle/>
          <a:p>
            <a:r>
              <a:rPr lang="en-US" sz="2200" dirty="0"/>
              <a:t>From these equations, we can see that the Angular Momentum increases as the mass (</a:t>
            </a:r>
            <a:r>
              <a:rPr lang="en-US" sz="2200" b="1" dirty="0">
                <a:solidFill>
                  <a:srgbClr val="7030A0"/>
                </a:solidFill>
              </a:rPr>
              <a:t>m</a:t>
            </a:r>
            <a:r>
              <a:rPr lang="en-US" sz="2200" dirty="0"/>
              <a:t>) of the rotor increases, or the radius (</a:t>
            </a:r>
            <a:r>
              <a:rPr lang="en-US" sz="2200" b="1" dirty="0">
                <a:solidFill>
                  <a:srgbClr val="FF0000"/>
                </a:solidFill>
              </a:rPr>
              <a:t>r</a:t>
            </a:r>
            <a:r>
              <a:rPr lang="en-US" sz="2200" dirty="0"/>
              <a:t>) of the rotor increases, or the rotational velocity (</a:t>
            </a:r>
            <a:r>
              <a:rPr lang="en-US" sz="2200" b="1" dirty="0"/>
              <a:t>ꙍ</a:t>
            </a:r>
            <a:r>
              <a:rPr lang="en-US" sz="2200" dirty="0"/>
              <a:t>) of the rotor increases. </a:t>
            </a:r>
          </a:p>
        </p:txBody>
      </p:sp>
      <p:sp>
        <p:nvSpPr>
          <p:cNvPr id="5" name="TextBox 4">
            <a:extLst>
              <a:ext uri="{FF2B5EF4-FFF2-40B4-BE49-F238E27FC236}">
                <a16:creationId xmlns:a16="http://schemas.microsoft.com/office/drawing/2014/main" id="{FD462FD9-6FC5-4DDD-BEE3-3D87A8186CFC}"/>
              </a:ext>
            </a:extLst>
          </p:cNvPr>
          <p:cNvSpPr txBox="1"/>
          <p:nvPr/>
        </p:nvSpPr>
        <p:spPr>
          <a:xfrm>
            <a:off x="1277257" y="4248318"/>
            <a:ext cx="9622972" cy="1107996"/>
          </a:xfrm>
          <a:prstGeom prst="rect">
            <a:avLst/>
          </a:prstGeom>
          <a:noFill/>
        </p:spPr>
        <p:txBody>
          <a:bodyPr wrap="square" rtlCol="0">
            <a:spAutoFit/>
          </a:bodyPr>
          <a:lstStyle/>
          <a:p>
            <a:r>
              <a:rPr lang="en-US" sz="2200" dirty="0"/>
              <a:t>To make a very small mechanical gyro, it is necessary to have it spinning very fast.  A rotor in a small gyro can spin at a rate of 24,000 revolutions per minute (400 rotations/sec) or more. </a:t>
            </a:r>
          </a:p>
        </p:txBody>
      </p:sp>
      <p:sp>
        <p:nvSpPr>
          <p:cNvPr id="6" name="TextBox 5">
            <a:extLst>
              <a:ext uri="{FF2B5EF4-FFF2-40B4-BE49-F238E27FC236}">
                <a16:creationId xmlns:a16="http://schemas.microsoft.com/office/drawing/2014/main" id="{CAA73C96-10F8-4A6A-953E-AD424F66E6BB}"/>
              </a:ext>
            </a:extLst>
          </p:cNvPr>
          <p:cNvSpPr txBox="1"/>
          <p:nvPr/>
        </p:nvSpPr>
        <p:spPr>
          <a:xfrm>
            <a:off x="2587336" y="207445"/>
            <a:ext cx="7017328" cy="584775"/>
          </a:xfrm>
          <a:prstGeom prst="rect">
            <a:avLst/>
          </a:prstGeom>
          <a:noFill/>
        </p:spPr>
        <p:txBody>
          <a:bodyPr wrap="square" rtlCol="0">
            <a:spAutoFit/>
          </a:bodyPr>
          <a:lstStyle/>
          <a:p>
            <a:pPr algn="ctr"/>
            <a:r>
              <a:rPr lang="en-US" sz="3200" dirty="0"/>
              <a:t>Angular Momentum</a:t>
            </a:r>
          </a:p>
        </p:txBody>
      </p:sp>
    </p:spTree>
    <p:extLst>
      <p:ext uri="{BB962C8B-B14F-4D97-AF65-F5344CB8AC3E}">
        <p14:creationId xmlns:p14="http://schemas.microsoft.com/office/powerpoint/2010/main" val="4250904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70E0E6BA-60D1-49B6-AE38-09B8C245116D}"/>
              </a:ext>
            </a:extLst>
          </p:cNvPr>
          <p:cNvSpPr/>
          <p:nvPr/>
        </p:nvSpPr>
        <p:spPr>
          <a:xfrm rot="16200000">
            <a:off x="8030712" y="1375293"/>
            <a:ext cx="334299" cy="459226"/>
          </a:xfrm>
          <a:custGeom>
            <a:avLst/>
            <a:gdLst>
              <a:gd name="connsiteX0" fmla="*/ 391832 w 639805"/>
              <a:gd name="connsiteY0" fmla="*/ 0 h 533333"/>
              <a:gd name="connsiteX1" fmla="*/ 66367 w 639805"/>
              <a:gd name="connsiteY1" fmla="*/ 170481 h 533333"/>
              <a:gd name="connsiteX2" fmla="*/ 35371 w 639805"/>
              <a:gd name="connsiteY2" fmla="*/ 511444 h 533333"/>
              <a:gd name="connsiteX3" fmla="*/ 469323 w 639805"/>
              <a:gd name="connsiteY3" fmla="*/ 464949 h 533333"/>
              <a:gd name="connsiteX4" fmla="*/ 639805 w 639805"/>
              <a:gd name="connsiteY4" fmla="*/ 185980 h 533333"/>
              <a:gd name="connsiteX0" fmla="*/ 375709 w 623682"/>
              <a:gd name="connsiteY0" fmla="*/ 0 h 826304"/>
              <a:gd name="connsiteX1" fmla="*/ 50244 w 623682"/>
              <a:gd name="connsiteY1" fmla="*/ 170481 h 826304"/>
              <a:gd name="connsiteX2" fmla="*/ 19248 w 623682"/>
              <a:gd name="connsiteY2" fmla="*/ 511444 h 826304"/>
              <a:gd name="connsiteX3" fmla="*/ 231395 w 623682"/>
              <a:gd name="connsiteY3" fmla="*/ 826099 h 826304"/>
              <a:gd name="connsiteX4" fmla="*/ 453200 w 623682"/>
              <a:gd name="connsiteY4" fmla="*/ 464949 h 826304"/>
              <a:gd name="connsiteX5" fmla="*/ 623682 w 623682"/>
              <a:gd name="connsiteY5" fmla="*/ 185980 h 826304"/>
              <a:gd name="connsiteX0" fmla="*/ 375709 w 623682"/>
              <a:gd name="connsiteY0" fmla="*/ 0 h 826304"/>
              <a:gd name="connsiteX1" fmla="*/ 50244 w 623682"/>
              <a:gd name="connsiteY1" fmla="*/ 170481 h 826304"/>
              <a:gd name="connsiteX2" fmla="*/ 19248 w 623682"/>
              <a:gd name="connsiteY2" fmla="*/ 511444 h 826304"/>
              <a:gd name="connsiteX3" fmla="*/ 231395 w 623682"/>
              <a:gd name="connsiteY3" fmla="*/ 826099 h 826304"/>
              <a:gd name="connsiteX4" fmla="*/ 561688 w 623682"/>
              <a:gd name="connsiteY4" fmla="*/ 546464 h 826304"/>
              <a:gd name="connsiteX5" fmla="*/ 623682 w 623682"/>
              <a:gd name="connsiteY5" fmla="*/ 185980 h 826304"/>
              <a:gd name="connsiteX0" fmla="*/ 369276 w 617249"/>
              <a:gd name="connsiteY0" fmla="*/ 195320 h 1021624"/>
              <a:gd name="connsiteX1" fmla="*/ 209463 w 617249"/>
              <a:gd name="connsiteY1" fmla="*/ 2501 h 1021624"/>
              <a:gd name="connsiteX2" fmla="*/ 43811 w 617249"/>
              <a:gd name="connsiteY2" fmla="*/ 365801 h 1021624"/>
              <a:gd name="connsiteX3" fmla="*/ 12815 w 617249"/>
              <a:gd name="connsiteY3" fmla="*/ 706764 h 1021624"/>
              <a:gd name="connsiteX4" fmla="*/ 224962 w 617249"/>
              <a:gd name="connsiteY4" fmla="*/ 1021419 h 1021624"/>
              <a:gd name="connsiteX5" fmla="*/ 555255 w 617249"/>
              <a:gd name="connsiteY5" fmla="*/ 741784 h 1021624"/>
              <a:gd name="connsiteX6" fmla="*/ 617249 w 617249"/>
              <a:gd name="connsiteY6" fmla="*/ 381300 h 1021624"/>
              <a:gd name="connsiteX0" fmla="*/ 446767 w 617249"/>
              <a:gd name="connsiteY0" fmla="*/ 37439 h 1026770"/>
              <a:gd name="connsiteX1" fmla="*/ 209463 w 617249"/>
              <a:gd name="connsiteY1" fmla="*/ 7647 h 1026770"/>
              <a:gd name="connsiteX2" fmla="*/ 43811 w 617249"/>
              <a:gd name="connsiteY2" fmla="*/ 370947 h 1026770"/>
              <a:gd name="connsiteX3" fmla="*/ 12815 w 617249"/>
              <a:gd name="connsiteY3" fmla="*/ 711910 h 1026770"/>
              <a:gd name="connsiteX4" fmla="*/ 224962 w 617249"/>
              <a:gd name="connsiteY4" fmla="*/ 1026565 h 1026770"/>
              <a:gd name="connsiteX5" fmla="*/ 555255 w 617249"/>
              <a:gd name="connsiteY5" fmla="*/ 746930 h 1026770"/>
              <a:gd name="connsiteX6" fmla="*/ 617249 w 617249"/>
              <a:gd name="connsiteY6" fmla="*/ 386446 h 1026770"/>
              <a:gd name="connsiteX0" fmla="*/ 440350 w 610832"/>
              <a:gd name="connsiteY0" fmla="*/ 37439 h 1026825"/>
              <a:gd name="connsiteX1" fmla="*/ 203046 w 610832"/>
              <a:gd name="connsiteY1" fmla="*/ 7647 h 1026825"/>
              <a:gd name="connsiteX2" fmla="*/ 68391 w 610832"/>
              <a:gd name="connsiteY2" fmla="*/ 85651 h 1026825"/>
              <a:gd name="connsiteX3" fmla="*/ 6398 w 610832"/>
              <a:gd name="connsiteY3" fmla="*/ 711910 h 1026825"/>
              <a:gd name="connsiteX4" fmla="*/ 218545 w 610832"/>
              <a:gd name="connsiteY4" fmla="*/ 1026565 h 1026825"/>
              <a:gd name="connsiteX5" fmla="*/ 548838 w 610832"/>
              <a:gd name="connsiteY5" fmla="*/ 746930 h 1026825"/>
              <a:gd name="connsiteX6" fmla="*/ 610832 w 610832"/>
              <a:gd name="connsiteY6" fmla="*/ 386446 h 1026825"/>
              <a:gd name="connsiteX0" fmla="*/ 440674 w 611156"/>
              <a:gd name="connsiteY0" fmla="*/ 173986 h 1163372"/>
              <a:gd name="connsiteX1" fmla="*/ 227276 w 611156"/>
              <a:gd name="connsiteY1" fmla="*/ 2745 h 1163372"/>
              <a:gd name="connsiteX2" fmla="*/ 68715 w 611156"/>
              <a:gd name="connsiteY2" fmla="*/ 222198 h 1163372"/>
              <a:gd name="connsiteX3" fmla="*/ 6722 w 611156"/>
              <a:gd name="connsiteY3" fmla="*/ 848457 h 1163372"/>
              <a:gd name="connsiteX4" fmla="*/ 218869 w 611156"/>
              <a:gd name="connsiteY4" fmla="*/ 1163112 h 1163372"/>
              <a:gd name="connsiteX5" fmla="*/ 549162 w 611156"/>
              <a:gd name="connsiteY5" fmla="*/ 883477 h 1163372"/>
              <a:gd name="connsiteX6" fmla="*/ 611156 w 611156"/>
              <a:gd name="connsiteY6" fmla="*/ 522993 h 1163372"/>
              <a:gd name="connsiteX0" fmla="*/ 409322 w 579804"/>
              <a:gd name="connsiteY0" fmla="*/ 173986 h 1163256"/>
              <a:gd name="connsiteX1" fmla="*/ 195924 w 579804"/>
              <a:gd name="connsiteY1" fmla="*/ 2745 h 1163256"/>
              <a:gd name="connsiteX2" fmla="*/ 37363 w 579804"/>
              <a:gd name="connsiteY2" fmla="*/ 222198 h 1163256"/>
              <a:gd name="connsiteX3" fmla="*/ 11229 w 579804"/>
              <a:gd name="connsiteY3" fmla="*/ 707007 h 1163256"/>
              <a:gd name="connsiteX4" fmla="*/ 187517 w 579804"/>
              <a:gd name="connsiteY4" fmla="*/ 1163112 h 1163256"/>
              <a:gd name="connsiteX5" fmla="*/ 517810 w 579804"/>
              <a:gd name="connsiteY5" fmla="*/ 883477 h 1163256"/>
              <a:gd name="connsiteX6" fmla="*/ 579804 w 579804"/>
              <a:gd name="connsiteY6" fmla="*/ 522993 h 1163256"/>
              <a:gd name="connsiteX0" fmla="*/ 409322 w 579804"/>
              <a:gd name="connsiteY0" fmla="*/ 173986 h 1163256"/>
              <a:gd name="connsiteX1" fmla="*/ 195924 w 579804"/>
              <a:gd name="connsiteY1" fmla="*/ 2745 h 1163256"/>
              <a:gd name="connsiteX2" fmla="*/ 37363 w 579804"/>
              <a:gd name="connsiteY2" fmla="*/ 222198 h 1163256"/>
              <a:gd name="connsiteX3" fmla="*/ 11229 w 579804"/>
              <a:gd name="connsiteY3" fmla="*/ 707007 h 1163256"/>
              <a:gd name="connsiteX4" fmla="*/ 187517 w 579804"/>
              <a:gd name="connsiteY4" fmla="*/ 1163112 h 1163256"/>
              <a:gd name="connsiteX5" fmla="*/ 446092 w 579804"/>
              <a:gd name="connsiteY5" fmla="*/ 1009208 h 1163256"/>
              <a:gd name="connsiteX6" fmla="*/ 579804 w 579804"/>
              <a:gd name="connsiteY6" fmla="*/ 522993 h 1163256"/>
              <a:gd name="connsiteX0" fmla="*/ 409322 w 549922"/>
              <a:gd name="connsiteY0" fmla="*/ 173986 h 1163256"/>
              <a:gd name="connsiteX1" fmla="*/ 195924 w 549922"/>
              <a:gd name="connsiteY1" fmla="*/ 2745 h 1163256"/>
              <a:gd name="connsiteX2" fmla="*/ 37363 w 549922"/>
              <a:gd name="connsiteY2" fmla="*/ 222198 h 1163256"/>
              <a:gd name="connsiteX3" fmla="*/ 11229 w 549922"/>
              <a:gd name="connsiteY3" fmla="*/ 707007 h 1163256"/>
              <a:gd name="connsiteX4" fmla="*/ 187517 w 549922"/>
              <a:gd name="connsiteY4" fmla="*/ 1163112 h 1163256"/>
              <a:gd name="connsiteX5" fmla="*/ 446092 w 549922"/>
              <a:gd name="connsiteY5" fmla="*/ 1009208 h 1163256"/>
              <a:gd name="connsiteX6" fmla="*/ 549922 w 549922"/>
              <a:gd name="connsiteY6" fmla="*/ 444407 h 1163256"/>
              <a:gd name="connsiteX0" fmla="*/ 379440 w 549922"/>
              <a:gd name="connsiteY0" fmla="*/ 96925 h 1164776"/>
              <a:gd name="connsiteX1" fmla="*/ 195924 w 549922"/>
              <a:gd name="connsiteY1" fmla="*/ 4265 h 1164776"/>
              <a:gd name="connsiteX2" fmla="*/ 37363 w 549922"/>
              <a:gd name="connsiteY2" fmla="*/ 223718 h 1164776"/>
              <a:gd name="connsiteX3" fmla="*/ 11229 w 549922"/>
              <a:gd name="connsiteY3" fmla="*/ 708527 h 1164776"/>
              <a:gd name="connsiteX4" fmla="*/ 187517 w 549922"/>
              <a:gd name="connsiteY4" fmla="*/ 1164632 h 1164776"/>
              <a:gd name="connsiteX5" fmla="*/ 446092 w 549922"/>
              <a:gd name="connsiteY5" fmla="*/ 1010728 h 1164776"/>
              <a:gd name="connsiteX6" fmla="*/ 549922 w 549922"/>
              <a:gd name="connsiteY6" fmla="*/ 445927 h 1164776"/>
              <a:gd name="connsiteX0" fmla="*/ 378115 w 548597"/>
              <a:gd name="connsiteY0" fmla="*/ 96925 h 1164773"/>
              <a:gd name="connsiteX1" fmla="*/ 194599 w 548597"/>
              <a:gd name="connsiteY1" fmla="*/ 4265 h 1164773"/>
              <a:gd name="connsiteX2" fmla="*/ 36038 w 548597"/>
              <a:gd name="connsiteY2" fmla="*/ 223718 h 1164773"/>
              <a:gd name="connsiteX3" fmla="*/ 9904 w 548597"/>
              <a:gd name="connsiteY3" fmla="*/ 708527 h 1164773"/>
              <a:gd name="connsiteX4" fmla="*/ 168262 w 548597"/>
              <a:gd name="connsiteY4" fmla="*/ 1164631 h 1164773"/>
              <a:gd name="connsiteX5" fmla="*/ 444767 w 548597"/>
              <a:gd name="connsiteY5" fmla="*/ 1010728 h 1164773"/>
              <a:gd name="connsiteX6" fmla="*/ 548597 w 548597"/>
              <a:gd name="connsiteY6" fmla="*/ 445927 h 1164773"/>
              <a:gd name="connsiteX0" fmla="*/ 378115 w 548597"/>
              <a:gd name="connsiteY0" fmla="*/ 96925 h 1212387"/>
              <a:gd name="connsiteX1" fmla="*/ 194599 w 548597"/>
              <a:gd name="connsiteY1" fmla="*/ 4265 h 1212387"/>
              <a:gd name="connsiteX2" fmla="*/ 36038 w 548597"/>
              <a:gd name="connsiteY2" fmla="*/ 223718 h 1212387"/>
              <a:gd name="connsiteX3" fmla="*/ 9904 w 548597"/>
              <a:gd name="connsiteY3" fmla="*/ 708527 h 1212387"/>
              <a:gd name="connsiteX4" fmla="*/ 168262 w 548597"/>
              <a:gd name="connsiteY4" fmla="*/ 1164631 h 1212387"/>
              <a:gd name="connsiteX5" fmla="*/ 306614 w 548597"/>
              <a:gd name="connsiteY5" fmla="*/ 1191799 h 1212387"/>
              <a:gd name="connsiteX6" fmla="*/ 444767 w 548597"/>
              <a:gd name="connsiteY6" fmla="*/ 1010728 h 1212387"/>
              <a:gd name="connsiteX7" fmla="*/ 548597 w 548597"/>
              <a:gd name="connsiteY7" fmla="*/ 445927 h 1212387"/>
              <a:gd name="connsiteX0" fmla="*/ 369847 w 540329"/>
              <a:gd name="connsiteY0" fmla="*/ 96925 h 1207651"/>
              <a:gd name="connsiteX1" fmla="*/ 186331 w 540329"/>
              <a:gd name="connsiteY1" fmla="*/ 4265 h 1207651"/>
              <a:gd name="connsiteX2" fmla="*/ 27770 w 540329"/>
              <a:gd name="connsiteY2" fmla="*/ 223718 h 1207651"/>
              <a:gd name="connsiteX3" fmla="*/ 1636 w 540329"/>
              <a:gd name="connsiteY3" fmla="*/ 708527 h 1207651"/>
              <a:gd name="connsiteX4" fmla="*/ 47334 w 540329"/>
              <a:gd name="connsiteY4" fmla="*/ 971765 h 1207651"/>
              <a:gd name="connsiteX5" fmla="*/ 159994 w 540329"/>
              <a:gd name="connsiteY5" fmla="*/ 1164631 h 1207651"/>
              <a:gd name="connsiteX6" fmla="*/ 298346 w 540329"/>
              <a:gd name="connsiteY6" fmla="*/ 1191799 h 1207651"/>
              <a:gd name="connsiteX7" fmla="*/ 436499 w 540329"/>
              <a:gd name="connsiteY7" fmla="*/ 1010728 h 1207651"/>
              <a:gd name="connsiteX8" fmla="*/ 540329 w 540329"/>
              <a:gd name="connsiteY8" fmla="*/ 445927 h 1207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329" h="1207651">
                <a:moveTo>
                  <a:pt x="369847" y="96925"/>
                </a:moveTo>
                <a:cubicBezTo>
                  <a:pt x="335462" y="98752"/>
                  <a:pt x="240575" y="-24148"/>
                  <a:pt x="186331" y="4265"/>
                </a:cubicBezTo>
                <a:cubicBezTo>
                  <a:pt x="132087" y="32678"/>
                  <a:pt x="58553" y="106341"/>
                  <a:pt x="27770" y="223718"/>
                </a:cubicBezTo>
                <a:cubicBezTo>
                  <a:pt x="-3012" y="341095"/>
                  <a:pt x="-1625" y="583853"/>
                  <a:pt x="1636" y="708527"/>
                </a:cubicBezTo>
                <a:cubicBezTo>
                  <a:pt x="4897" y="833202"/>
                  <a:pt x="20941" y="895748"/>
                  <a:pt x="47334" y="971765"/>
                </a:cubicBezTo>
                <a:cubicBezTo>
                  <a:pt x="73727" y="1047782"/>
                  <a:pt x="121147" y="1114862"/>
                  <a:pt x="159994" y="1164631"/>
                </a:cubicBezTo>
                <a:cubicBezTo>
                  <a:pt x="198841" y="1214401"/>
                  <a:pt x="252262" y="1217449"/>
                  <a:pt x="298346" y="1191799"/>
                </a:cubicBezTo>
                <a:cubicBezTo>
                  <a:pt x="344430" y="1166149"/>
                  <a:pt x="396169" y="1135040"/>
                  <a:pt x="436499" y="1010728"/>
                </a:cubicBezTo>
                <a:cubicBezTo>
                  <a:pt x="476829" y="886416"/>
                  <a:pt x="505457" y="558289"/>
                  <a:pt x="540329" y="445927"/>
                </a:cubicBezTo>
              </a:path>
            </a:pathLst>
          </a:custGeom>
          <a:no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87051F2-0AAC-42D7-850E-EECBA3E215A8}"/>
              </a:ext>
            </a:extLst>
          </p:cNvPr>
          <p:cNvSpPr/>
          <p:nvPr/>
        </p:nvSpPr>
        <p:spPr>
          <a:xfrm rot="20686319">
            <a:off x="3046265" y="3880382"/>
            <a:ext cx="540329" cy="459226"/>
          </a:xfrm>
          <a:custGeom>
            <a:avLst/>
            <a:gdLst>
              <a:gd name="connsiteX0" fmla="*/ 391832 w 639805"/>
              <a:gd name="connsiteY0" fmla="*/ 0 h 533333"/>
              <a:gd name="connsiteX1" fmla="*/ 66367 w 639805"/>
              <a:gd name="connsiteY1" fmla="*/ 170481 h 533333"/>
              <a:gd name="connsiteX2" fmla="*/ 35371 w 639805"/>
              <a:gd name="connsiteY2" fmla="*/ 511444 h 533333"/>
              <a:gd name="connsiteX3" fmla="*/ 469323 w 639805"/>
              <a:gd name="connsiteY3" fmla="*/ 464949 h 533333"/>
              <a:gd name="connsiteX4" fmla="*/ 639805 w 639805"/>
              <a:gd name="connsiteY4" fmla="*/ 185980 h 533333"/>
              <a:gd name="connsiteX0" fmla="*/ 375709 w 623682"/>
              <a:gd name="connsiteY0" fmla="*/ 0 h 826304"/>
              <a:gd name="connsiteX1" fmla="*/ 50244 w 623682"/>
              <a:gd name="connsiteY1" fmla="*/ 170481 h 826304"/>
              <a:gd name="connsiteX2" fmla="*/ 19248 w 623682"/>
              <a:gd name="connsiteY2" fmla="*/ 511444 h 826304"/>
              <a:gd name="connsiteX3" fmla="*/ 231395 w 623682"/>
              <a:gd name="connsiteY3" fmla="*/ 826099 h 826304"/>
              <a:gd name="connsiteX4" fmla="*/ 453200 w 623682"/>
              <a:gd name="connsiteY4" fmla="*/ 464949 h 826304"/>
              <a:gd name="connsiteX5" fmla="*/ 623682 w 623682"/>
              <a:gd name="connsiteY5" fmla="*/ 185980 h 826304"/>
              <a:gd name="connsiteX0" fmla="*/ 375709 w 623682"/>
              <a:gd name="connsiteY0" fmla="*/ 0 h 826304"/>
              <a:gd name="connsiteX1" fmla="*/ 50244 w 623682"/>
              <a:gd name="connsiteY1" fmla="*/ 170481 h 826304"/>
              <a:gd name="connsiteX2" fmla="*/ 19248 w 623682"/>
              <a:gd name="connsiteY2" fmla="*/ 511444 h 826304"/>
              <a:gd name="connsiteX3" fmla="*/ 231395 w 623682"/>
              <a:gd name="connsiteY3" fmla="*/ 826099 h 826304"/>
              <a:gd name="connsiteX4" fmla="*/ 561688 w 623682"/>
              <a:gd name="connsiteY4" fmla="*/ 546464 h 826304"/>
              <a:gd name="connsiteX5" fmla="*/ 623682 w 623682"/>
              <a:gd name="connsiteY5" fmla="*/ 185980 h 826304"/>
              <a:gd name="connsiteX0" fmla="*/ 369276 w 617249"/>
              <a:gd name="connsiteY0" fmla="*/ 195320 h 1021624"/>
              <a:gd name="connsiteX1" fmla="*/ 209463 w 617249"/>
              <a:gd name="connsiteY1" fmla="*/ 2501 h 1021624"/>
              <a:gd name="connsiteX2" fmla="*/ 43811 w 617249"/>
              <a:gd name="connsiteY2" fmla="*/ 365801 h 1021624"/>
              <a:gd name="connsiteX3" fmla="*/ 12815 w 617249"/>
              <a:gd name="connsiteY3" fmla="*/ 706764 h 1021624"/>
              <a:gd name="connsiteX4" fmla="*/ 224962 w 617249"/>
              <a:gd name="connsiteY4" fmla="*/ 1021419 h 1021624"/>
              <a:gd name="connsiteX5" fmla="*/ 555255 w 617249"/>
              <a:gd name="connsiteY5" fmla="*/ 741784 h 1021624"/>
              <a:gd name="connsiteX6" fmla="*/ 617249 w 617249"/>
              <a:gd name="connsiteY6" fmla="*/ 381300 h 1021624"/>
              <a:gd name="connsiteX0" fmla="*/ 446767 w 617249"/>
              <a:gd name="connsiteY0" fmla="*/ 37439 h 1026770"/>
              <a:gd name="connsiteX1" fmla="*/ 209463 w 617249"/>
              <a:gd name="connsiteY1" fmla="*/ 7647 h 1026770"/>
              <a:gd name="connsiteX2" fmla="*/ 43811 w 617249"/>
              <a:gd name="connsiteY2" fmla="*/ 370947 h 1026770"/>
              <a:gd name="connsiteX3" fmla="*/ 12815 w 617249"/>
              <a:gd name="connsiteY3" fmla="*/ 711910 h 1026770"/>
              <a:gd name="connsiteX4" fmla="*/ 224962 w 617249"/>
              <a:gd name="connsiteY4" fmla="*/ 1026565 h 1026770"/>
              <a:gd name="connsiteX5" fmla="*/ 555255 w 617249"/>
              <a:gd name="connsiteY5" fmla="*/ 746930 h 1026770"/>
              <a:gd name="connsiteX6" fmla="*/ 617249 w 617249"/>
              <a:gd name="connsiteY6" fmla="*/ 386446 h 1026770"/>
              <a:gd name="connsiteX0" fmla="*/ 440350 w 610832"/>
              <a:gd name="connsiteY0" fmla="*/ 37439 h 1026825"/>
              <a:gd name="connsiteX1" fmla="*/ 203046 w 610832"/>
              <a:gd name="connsiteY1" fmla="*/ 7647 h 1026825"/>
              <a:gd name="connsiteX2" fmla="*/ 68391 w 610832"/>
              <a:gd name="connsiteY2" fmla="*/ 85651 h 1026825"/>
              <a:gd name="connsiteX3" fmla="*/ 6398 w 610832"/>
              <a:gd name="connsiteY3" fmla="*/ 711910 h 1026825"/>
              <a:gd name="connsiteX4" fmla="*/ 218545 w 610832"/>
              <a:gd name="connsiteY4" fmla="*/ 1026565 h 1026825"/>
              <a:gd name="connsiteX5" fmla="*/ 548838 w 610832"/>
              <a:gd name="connsiteY5" fmla="*/ 746930 h 1026825"/>
              <a:gd name="connsiteX6" fmla="*/ 610832 w 610832"/>
              <a:gd name="connsiteY6" fmla="*/ 386446 h 1026825"/>
              <a:gd name="connsiteX0" fmla="*/ 440674 w 611156"/>
              <a:gd name="connsiteY0" fmla="*/ 173986 h 1163372"/>
              <a:gd name="connsiteX1" fmla="*/ 227276 w 611156"/>
              <a:gd name="connsiteY1" fmla="*/ 2745 h 1163372"/>
              <a:gd name="connsiteX2" fmla="*/ 68715 w 611156"/>
              <a:gd name="connsiteY2" fmla="*/ 222198 h 1163372"/>
              <a:gd name="connsiteX3" fmla="*/ 6722 w 611156"/>
              <a:gd name="connsiteY3" fmla="*/ 848457 h 1163372"/>
              <a:gd name="connsiteX4" fmla="*/ 218869 w 611156"/>
              <a:gd name="connsiteY4" fmla="*/ 1163112 h 1163372"/>
              <a:gd name="connsiteX5" fmla="*/ 549162 w 611156"/>
              <a:gd name="connsiteY5" fmla="*/ 883477 h 1163372"/>
              <a:gd name="connsiteX6" fmla="*/ 611156 w 611156"/>
              <a:gd name="connsiteY6" fmla="*/ 522993 h 1163372"/>
              <a:gd name="connsiteX0" fmla="*/ 409322 w 579804"/>
              <a:gd name="connsiteY0" fmla="*/ 173986 h 1163256"/>
              <a:gd name="connsiteX1" fmla="*/ 195924 w 579804"/>
              <a:gd name="connsiteY1" fmla="*/ 2745 h 1163256"/>
              <a:gd name="connsiteX2" fmla="*/ 37363 w 579804"/>
              <a:gd name="connsiteY2" fmla="*/ 222198 h 1163256"/>
              <a:gd name="connsiteX3" fmla="*/ 11229 w 579804"/>
              <a:gd name="connsiteY3" fmla="*/ 707007 h 1163256"/>
              <a:gd name="connsiteX4" fmla="*/ 187517 w 579804"/>
              <a:gd name="connsiteY4" fmla="*/ 1163112 h 1163256"/>
              <a:gd name="connsiteX5" fmla="*/ 517810 w 579804"/>
              <a:gd name="connsiteY5" fmla="*/ 883477 h 1163256"/>
              <a:gd name="connsiteX6" fmla="*/ 579804 w 579804"/>
              <a:gd name="connsiteY6" fmla="*/ 522993 h 1163256"/>
              <a:gd name="connsiteX0" fmla="*/ 409322 w 579804"/>
              <a:gd name="connsiteY0" fmla="*/ 173986 h 1163256"/>
              <a:gd name="connsiteX1" fmla="*/ 195924 w 579804"/>
              <a:gd name="connsiteY1" fmla="*/ 2745 h 1163256"/>
              <a:gd name="connsiteX2" fmla="*/ 37363 w 579804"/>
              <a:gd name="connsiteY2" fmla="*/ 222198 h 1163256"/>
              <a:gd name="connsiteX3" fmla="*/ 11229 w 579804"/>
              <a:gd name="connsiteY3" fmla="*/ 707007 h 1163256"/>
              <a:gd name="connsiteX4" fmla="*/ 187517 w 579804"/>
              <a:gd name="connsiteY4" fmla="*/ 1163112 h 1163256"/>
              <a:gd name="connsiteX5" fmla="*/ 446092 w 579804"/>
              <a:gd name="connsiteY5" fmla="*/ 1009208 h 1163256"/>
              <a:gd name="connsiteX6" fmla="*/ 579804 w 579804"/>
              <a:gd name="connsiteY6" fmla="*/ 522993 h 1163256"/>
              <a:gd name="connsiteX0" fmla="*/ 409322 w 549922"/>
              <a:gd name="connsiteY0" fmla="*/ 173986 h 1163256"/>
              <a:gd name="connsiteX1" fmla="*/ 195924 w 549922"/>
              <a:gd name="connsiteY1" fmla="*/ 2745 h 1163256"/>
              <a:gd name="connsiteX2" fmla="*/ 37363 w 549922"/>
              <a:gd name="connsiteY2" fmla="*/ 222198 h 1163256"/>
              <a:gd name="connsiteX3" fmla="*/ 11229 w 549922"/>
              <a:gd name="connsiteY3" fmla="*/ 707007 h 1163256"/>
              <a:gd name="connsiteX4" fmla="*/ 187517 w 549922"/>
              <a:gd name="connsiteY4" fmla="*/ 1163112 h 1163256"/>
              <a:gd name="connsiteX5" fmla="*/ 446092 w 549922"/>
              <a:gd name="connsiteY5" fmla="*/ 1009208 h 1163256"/>
              <a:gd name="connsiteX6" fmla="*/ 549922 w 549922"/>
              <a:gd name="connsiteY6" fmla="*/ 444407 h 1163256"/>
              <a:gd name="connsiteX0" fmla="*/ 379440 w 549922"/>
              <a:gd name="connsiteY0" fmla="*/ 96925 h 1164776"/>
              <a:gd name="connsiteX1" fmla="*/ 195924 w 549922"/>
              <a:gd name="connsiteY1" fmla="*/ 4265 h 1164776"/>
              <a:gd name="connsiteX2" fmla="*/ 37363 w 549922"/>
              <a:gd name="connsiteY2" fmla="*/ 223718 h 1164776"/>
              <a:gd name="connsiteX3" fmla="*/ 11229 w 549922"/>
              <a:gd name="connsiteY3" fmla="*/ 708527 h 1164776"/>
              <a:gd name="connsiteX4" fmla="*/ 187517 w 549922"/>
              <a:gd name="connsiteY4" fmla="*/ 1164632 h 1164776"/>
              <a:gd name="connsiteX5" fmla="*/ 446092 w 549922"/>
              <a:gd name="connsiteY5" fmla="*/ 1010728 h 1164776"/>
              <a:gd name="connsiteX6" fmla="*/ 549922 w 549922"/>
              <a:gd name="connsiteY6" fmla="*/ 445927 h 1164776"/>
              <a:gd name="connsiteX0" fmla="*/ 378115 w 548597"/>
              <a:gd name="connsiteY0" fmla="*/ 96925 h 1164773"/>
              <a:gd name="connsiteX1" fmla="*/ 194599 w 548597"/>
              <a:gd name="connsiteY1" fmla="*/ 4265 h 1164773"/>
              <a:gd name="connsiteX2" fmla="*/ 36038 w 548597"/>
              <a:gd name="connsiteY2" fmla="*/ 223718 h 1164773"/>
              <a:gd name="connsiteX3" fmla="*/ 9904 w 548597"/>
              <a:gd name="connsiteY3" fmla="*/ 708527 h 1164773"/>
              <a:gd name="connsiteX4" fmla="*/ 168262 w 548597"/>
              <a:gd name="connsiteY4" fmla="*/ 1164631 h 1164773"/>
              <a:gd name="connsiteX5" fmla="*/ 444767 w 548597"/>
              <a:gd name="connsiteY5" fmla="*/ 1010728 h 1164773"/>
              <a:gd name="connsiteX6" fmla="*/ 548597 w 548597"/>
              <a:gd name="connsiteY6" fmla="*/ 445927 h 1164773"/>
              <a:gd name="connsiteX0" fmla="*/ 378115 w 548597"/>
              <a:gd name="connsiteY0" fmla="*/ 96925 h 1212387"/>
              <a:gd name="connsiteX1" fmla="*/ 194599 w 548597"/>
              <a:gd name="connsiteY1" fmla="*/ 4265 h 1212387"/>
              <a:gd name="connsiteX2" fmla="*/ 36038 w 548597"/>
              <a:gd name="connsiteY2" fmla="*/ 223718 h 1212387"/>
              <a:gd name="connsiteX3" fmla="*/ 9904 w 548597"/>
              <a:gd name="connsiteY3" fmla="*/ 708527 h 1212387"/>
              <a:gd name="connsiteX4" fmla="*/ 168262 w 548597"/>
              <a:gd name="connsiteY4" fmla="*/ 1164631 h 1212387"/>
              <a:gd name="connsiteX5" fmla="*/ 306614 w 548597"/>
              <a:gd name="connsiteY5" fmla="*/ 1191799 h 1212387"/>
              <a:gd name="connsiteX6" fmla="*/ 444767 w 548597"/>
              <a:gd name="connsiteY6" fmla="*/ 1010728 h 1212387"/>
              <a:gd name="connsiteX7" fmla="*/ 548597 w 548597"/>
              <a:gd name="connsiteY7" fmla="*/ 445927 h 1212387"/>
              <a:gd name="connsiteX0" fmla="*/ 369847 w 540329"/>
              <a:gd name="connsiteY0" fmla="*/ 96925 h 1207651"/>
              <a:gd name="connsiteX1" fmla="*/ 186331 w 540329"/>
              <a:gd name="connsiteY1" fmla="*/ 4265 h 1207651"/>
              <a:gd name="connsiteX2" fmla="*/ 27770 w 540329"/>
              <a:gd name="connsiteY2" fmla="*/ 223718 h 1207651"/>
              <a:gd name="connsiteX3" fmla="*/ 1636 w 540329"/>
              <a:gd name="connsiteY3" fmla="*/ 708527 h 1207651"/>
              <a:gd name="connsiteX4" fmla="*/ 47334 w 540329"/>
              <a:gd name="connsiteY4" fmla="*/ 971765 h 1207651"/>
              <a:gd name="connsiteX5" fmla="*/ 159994 w 540329"/>
              <a:gd name="connsiteY5" fmla="*/ 1164631 h 1207651"/>
              <a:gd name="connsiteX6" fmla="*/ 298346 w 540329"/>
              <a:gd name="connsiteY6" fmla="*/ 1191799 h 1207651"/>
              <a:gd name="connsiteX7" fmla="*/ 436499 w 540329"/>
              <a:gd name="connsiteY7" fmla="*/ 1010728 h 1207651"/>
              <a:gd name="connsiteX8" fmla="*/ 540329 w 540329"/>
              <a:gd name="connsiteY8" fmla="*/ 445927 h 1207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329" h="1207651">
                <a:moveTo>
                  <a:pt x="369847" y="96925"/>
                </a:moveTo>
                <a:cubicBezTo>
                  <a:pt x="335462" y="98752"/>
                  <a:pt x="240575" y="-24148"/>
                  <a:pt x="186331" y="4265"/>
                </a:cubicBezTo>
                <a:cubicBezTo>
                  <a:pt x="132087" y="32678"/>
                  <a:pt x="58553" y="106341"/>
                  <a:pt x="27770" y="223718"/>
                </a:cubicBezTo>
                <a:cubicBezTo>
                  <a:pt x="-3012" y="341095"/>
                  <a:pt x="-1625" y="583853"/>
                  <a:pt x="1636" y="708527"/>
                </a:cubicBezTo>
                <a:cubicBezTo>
                  <a:pt x="4897" y="833202"/>
                  <a:pt x="20941" y="895748"/>
                  <a:pt x="47334" y="971765"/>
                </a:cubicBezTo>
                <a:cubicBezTo>
                  <a:pt x="73727" y="1047782"/>
                  <a:pt x="121147" y="1114862"/>
                  <a:pt x="159994" y="1164631"/>
                </a:cubicBezTo>
                <a:cubicBezTo>
                  <a:pt x="198841" y="1214401"/>
                  <a:pt x="252262" y="1217449"/>
                  <a:pt x="298346" y="1191799"/>
                </a:cubicBezTo>
                <a:cubicBezTo>
                  <a:pt x="344430" y="1166149"/>
                  <a:pt x="396169" y="1135040"/>
                  <a:pt x="436499" y="1010728"/>
                </a:cubicBezTo>
                <a:cubicBezTo>
                  <a:pt x="476829" y="886416"/>
                  <a:pt x="505457" y="558289"/>
                  <a:pt x="540329" y="445927"/>
                </a:cubicBezTo>
              </a:path>
            </a:pathLst>
          </a:custGeom>
          <a:no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1B16D98A-4718-4578-91C0-B70A8BCE3E9E}"/>
              </a:ext>
            </a:extLst>
          </p:cNvPr>
          <p:cNvSpPr>
            <a:spLocks noGrp="1"/>
          </p:cNvSpPr>
          <p:nvPr>
            <p:ph type="sldNum" sz="quarter" idx="12"/>
          </p:nvPr>
        </p:nvSpPr>
        <p:spPr/>
        <p:txBody>
          <a:bodyPr/>
          <a:lstStyle/>
          <a:p>
            <a:fld id="{EDF73B78-0880-4E02-90CA-70600498D43E}" type="slidenum">
              <a:rPr lang="en-US" smtClean="0"/>
              <a:t>14</a:t>
            </a:fld>
            <a:endParaRPr lang="en-US"/>
          </a:p>
        </p:txBody>
      </p:sp>
      <p:sp>
        <p:nvSpPr>
          <p:cNvPr id="3" name="TextBox 2">
            <a:extLst>
              <a:ext uri="{FF2B5EF4-FFF2-40B4-BE49-F238E27FC236}">
                <a16:creationId xmlns:a16="http://schemas.microsoft.com/office/drawing/2014/main" id="{5D56A4E1-F357-4EE1-AD4D-4466E1D64454}"/>
              </a:ext>
            </a:extLst>
          </p:cNvPr>
          <p:cNvSpPr txBox="1"/>
          <p:nvPr/>
        </p:nvSpPr>
        <p:spPr>
          <a:xfrm>
            <a:off x="2107329" y="198517"/>
            <a:ext cx="7977342" cy="584775"/>
          </a:xfrm>
          <a:prstGeom prst="rect">
            <a:avLst/>
          </a:prstGeom>
          <a:noFill/>
        </p:spPr>
        <p:txBody>
          <a:bodyPr wrap="square" rtlCol="0">
            <a:spAutoFit/>
          </a:bodyPr>
          <a:lstStyle/>
          <a:p>
            <a:pPr algn="ctr"/>
            <a:r>
              <a:rPr lang="en-US" sz="3200" dirty="0"/>
              <a:t>Spinning Rotor Response to an Applied Torque</a:t>
            </a:r>
          </a:p>
        </p:txBody>
      </p:sp>
      <p:grpSp>
        <p:nvGrpSpPr>
          <p:cNvPr id="27" name="Group 26">
            <a:extLst>
              <a:ext uri="{FF2B5EF4-FFF2-40B4-BE49-F238E27FC236}">
                <a16:creationId xmlns:a16="http://schemas.microsoft.com/office/drawing/2014/main" id="{5507EAB5-C7DF-43C1-AF15-782472BCE185}"/>
              </a:ext>
            </a:extLst>
          </p:cNvPr>
          <p:cNvGrpSpPr/>
          <p:nvPr/>
        </p:nvGrpSpPr>
        <p:grpSpPr>
          <a:xfrm>
            <a:off x="3083721" y="1273761"/>
            <a:ext cx="1966106" cy="3890074"/>
            <a:chOff x="2107329" y="1611824"/>
            <a:chExt cx="1966106" cy="3890074"/>
          </a:xfrm>
        </p:grpSpPr>
        <p:cxnSp>
          <p:nvCxnSpPr>
            <p:cNvPr id="26" name="Straight Connector 25">
              <a:extLst>
                <a:ext uri="{FF2B5EF4-FFF2-40B4-BE49-F238E27FC236}">
                  <a16:creationId xmlns:a16="http://schemas.microsoft.com/office/drawing/2014/main" id="{742197BD-DF03-4DD6-8CE6-0E7CA04B862E}"/>
                </a:ext>
              </a:extLst>
            </p:cNvPr>
            <p:cNvCxnSpPr>
              <a:cxnSpLocks/>
            </p:cNvCxnSpPr>
            <p:nvPr/>
          </p:nvCxnSpPr>
          <p:spPr>
            <a:xfrm flipV="1">
              <a:off x="3252025" y="1982210"/>
              <a:ext cx="821410" cy="117012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6447C99-DE35-4684-9974-D0C09764FFA6}"/>
                </a:ext>
              </a:extLst>
            </p:cNvPr>
            <p:cNvCxnSpPr/>
            <p:nvPr/>
          </p:nvCxnSpPr>
          <p:spPr>
            <a:xfrm>
              <a:off x="3006229" y="1611824"/>
              <a:ext cx="0" cy="3890074"/>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610CF2D3-58EF-4DA0-BCD7-99E57FE808DE}"/>
                </a:ext>
              </a:extLst>
            </p:cNvPr>
            <p:cNvGrpSpPr/>
            <p:nvPr/>
          </p:nvGrpSpPr>
          <p:grpSpPr>
            <a:xfrm>
              <a:off x="2107329" y="2639555"/>
              <a:ext cx="1952780" cy="1578890"/>
              <a:chOff x="1983789" y="1990931"/>
              <a:chExt cx="1952780" cy="1578890"/>
            </a:xfrm>
          </p:grpSpPr>
          <p:cxnSp>
            <p:nvCxnSpPr>
              <p:cNvPr id="11" name="Straight Connector 10">
                <a:extLst>
                  <a:ext uri="{FF2B5EF4-FFF2-40B4-BE49-F238E27FC236}">
                    <a16:creationId xmlns:a16="http://schemas.microsoft.com/office/drawing/2014/main" id="{38FEDBF8-F9EC-48B6-8FC8-AA086E39543B}"/>
                  </a:ext>
                </a:extLst>
              </p:cNvPr>
              <p:cNvCxnSpPr>
                <a:cxnSpLocks/>
              </p:cNvCxnSpPr>
              <p:nvPr/>
            </p:nvCxnSpPr>
            <p:spPr>
              <a:xfrm>
                <a:off x="1983789" y="2780376"/>
                <a:ext cx="82141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ylinder 6">
                <a:extLst>
                  <a:ext uri="{FF2B5EF4-FFF2-40B4-BE49-F238E27FC236}">
                    <a16:creationId xmlns:a16="http://schemas.microsoft.com/office/drawing/2014/main" id="{9ECF90D0-423D-43F2-A470-BD48BBF897B6}"/>
                  </a:ext>
                </a:extLst>
              </p:cNvPr>
              <p:cNvSpPr/>
              <p:nvPr/>
            </p:nvSpPr>
            <p:spPr>
              <a:xfrm rot="5400000">
                <a:off x="2131986" y="2418103"/>
                <a:ext cx="1578890" cy="724546"/>
              </a:xfrm>
              <a:prstGeom prst="ca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2FA88D9-E59D-48F3-ABBC-35B8873B7435}"/>
                  </a:ext>
                </a:extLst>
              </p:cNvPr>
              <p:cNvCxnSpPr>
                <a:cxnSpLocks/>
              </p:cNvCxnSpPr>
              <p:nvPr/>
            </p:nvCxnSpPr>
            <p:spPr>
              <a:xfrm>
                <a:off x="3115159" y="2780376"/>
                <a:ext cx="82141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a:extLst>
                <a:ext uri="{FF2B5EF4-FFF2-40B4-BE49-F238E27FC236}">
                  <a16:creationId xmlns:a16="http://schemas.microsoft.com/office/drawing/2014/main" id="{971C4F70-A831-4620-9B70-2DCD45FFEFC9}"/>
                </a:ext>
              </a:extLst>
            </p:cNvPr>
            <p:cNvCxnSpPr/>
            <p:nvPr/>
          </p:nvCxnSpPr>
          <p:spPr>
            <a:xfrm flipV="1">
              <a:off x="3918215" y="3460532"/>
              <a:ext cx="0" cy="569563"/>
            </a:xfrm>
            <a:prstGeom prst="straightConnector1">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EAF9AAD-9631-4869-8BF4-180C05D86A07}"/>
                </a:ext>
              </a:extLst>
            </p:cNvPr>
            <p:cNvCxnSpPr>
              <a:cxnSpLocks/>
            </p:cNvCxnSpPr>
            <p:nvPr/>
          </p:nvCxnSpPr>
          <p:spPr>
            <a:xfrm>
              <a:off x="2239060" y="2810033"/>
              <a:ext cx="0" cy="569563"/>
            </a:xfrm>
            <a:prstGeom prst="straightConnector1">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6FDAA10-FC36-4E90-B8DD-C573B8875986}"/>
                </a:ext>
              </a:extLst>
            </p:cNvPr>
            <p:cNvCxnSpPr>
              <a:cxnSpLocks/>
            </p:cNvCxnSpPr>
            <p:nvPr/>
          </p:nvCxnSpPr>
          <p:spPr>
            <a:xfrm flipV="1">
              <a:off x="2107329" y="3556861"/>
              <a:ext cx="821410" cy="117012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3C6631F4-0896-448C-83A7-1D4DF3C969BA}"/>
              </a:ext>
            </a:extLst>
          </p:cNvPr>
          <p:cNvGrpSpPr/>
          <p:nvPr/>
        </p:nvGrpSpPr>
        <p:grpSpPr>
          <a:xfrm>
            <a:off x="7290260" y="1273761"/>
            <a:ext cx="1966106" cy="3890074"/>
            <a:chOff x="2107329" y="1611824"/>
            <a:chExt cx="1966106" cy="3890074"/>
          </a:xfrm>
        </p:grpSpPr>
        <p:cxnSp>
          <p:nvCxnSpPr>
            <p:cNvPr id="29" name="Straight Connector 28">
              <a:extLst>
                <a:ext uri="{FF2B5EF4-FFF2-40B4-BE49-F238E27FC236}">
                  <a16:creationId xmlns:a16="http://schemas.microsoft.com/office/drawing/2014/main" id="{686838C9-EA8C-4EC6-BBA1-F5A8BDC93030}"/>
                </a:ext>
              </a:extLst>
            </p:cNvPr>
            <p:cNvCxnSpPr>
              <a:cxnSpLocks/>
            </p:cNvCxnSpPr>
            <p:nvPr/>
          </p:nvCxnSpPr>
          <p:spPr>
            <a:xfrm flipV="1">
              <a:off x="3252025" y="1982210"/>
              <a:ext cx="821410" cy="117012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0B03B0A-062D-4F9F-BC58-F42F0890512B}"/>
                </a:ext>
              </a:extLst>
            </p:cNvPr>
            <p:cNvCxnSpPr/>
            <p:nvPr/>
          </p:nvCxnSpPr>
          <p:spPr>
            <a:xfrm>
              <a:off x="3006229" y="1611824"/>
              <a:ext cx="0" cy="3890074"/>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024BB44C-4EEE-45A9-A19E-025043362B1D}"/>
                </a:ext>
              </a:extLst>
            </p:cNvPr>
            <p:cNvGrpSpPr/>
            <p:nvPr/>
          </p:nvGrpSpPr>
          <p:grpSpPr>
            <a:xfrm>
              <a:off x="2107329" y="2639555"/>
              <a:ext cx="1952780" cy="1578890"/>
              <a:chOff x="1983789" y="1990931"/>
              <a:chExt cx="1952780" cy="1578890"/>
            </a:xfrm>
          </p:grpSpPr>
          <p:cxnSp>
            <p:nvCxnSpPr>
              <p:cNvPr id="35" name="Straight Connector 34">
                <a:extLst>
                  <a:ext uri="{FF2B5EF4-FFF2-40B4-BE49-F238E27FC236}">
                    <a16:creationId xmlns:a16="http://schemas.microsoft.com/office/drawing/2014/main" id="{9ED496CA-9640-45B9-A2B6-2BB2D1BE2B90}"/>
                  </a:ext>
                </a:extLst>
              </p:cNvPr>
              <p:cNvCxnSpPr>
                <a:cxnSpLocks/>
              </p:cNvCxnSpPr>
              <p:nvPr/>
            </p:nvCxnSpPr>
            <p:spPr>
              <a:xfrm>
                <a:off x="1983789" y="2780376"/>
                <a:ext cx="82141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Cylinder 35">
                <a:extLst>
                  <a:ext uri="{FF2B5EF4-FFF2-40B4-BE49-F238E27FC236}">
                    <a16:creationId xmlns:a16="http://schemas.microsoft.com/office/drawing/2014/main" id="{81F2D7C4-9FF8-4FB5-9EB4-3E59449A1C98}"/>
                  </a:ext>
                </a:extLst>
              </p:cNvPr>
              <p:cNvSpPr/>
              <p:nvPr/>
            </p:nvSpPr>
            <p:spPr>
              <a:xfrm rot="5400000">
                <a:off x="2131986" y="2418103"/>
                <a:ext cx="1578890" cy="724546"/>
              </a:xfrm>
              <a:prstGeom prst="ca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B26E423D-BDE0-4FEB-9B0A-816B3A881D3B}"/>
                  </a:ext>
                </a:extLst>
              </p:cNvPr>
              <p:cNvCxnSpPr>
                <a:cxnSpLocks/>
              </p:cNvCxnSpPr>
              <p:nvPr/>
            </p:nvCxnSpPr>
            <p:spPr>
              <a:xfrm>
                <a:off x="3115159" y="2780376"/>
                <a:ext cx="82141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Straight Arrow Connector 31">
              <a:extLst>
                <a:ext uri="{FF2B5EF4-FFF2-40B4-BE49-F238E27FC236}">
                  <a16:creationId xmlns:a16="http://schemas.microsoft.com/office/drawing/2014/main" id="{AC6E55C5-9701-4C68-8DA8-614A57B727AF}"/>
                </a:ext>
              </a:extLst>
            </p:cNvPr>
            <p:cNvCxnSpPr/>
            <p:nvPr/>
          </p:nvCxnSpPr>
          <p:spPr>
            <a:xfrm flipV="1">
              <a:off x="3918215" y="3460532"/>
              <a:ext cx="0" cy="569563"/>
            </a:xfrm>
            <a:prstGeom prst="straightConnector1">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10F0B0F-39A7-4117-A7D3-32FC03F789CA}"/>
                </a:ext>
              </a:extLst>
            </p:cNvPr>
            <p:cNvCxnSpPr>
              <a:cxnSpLocks/>
            </p:cNvCxnSpPr>
            <p:nvPr/>
          </p:nvCxnSpPr>
          <p:spPr>
            <a:xfrm>
              <a:off x="2239060" y="2810033"/>
              <a:ext cx="0" cy="569563"/>
            </a:xfrm>
            <a:prstGeom prst="straightConnector1">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AB11762-6376-4354-B16A-CFA7314756A4}"/>
                </a:ext>
              </a:extLst>
            </p:cNvPr>
            <p:cNvCxnSpPr>
              <a:cxnSpLocks/>
            </p:cNvCxnSpPr>
            <p:nvPr/>
          </p:nvCxnSpPr>
          <p:spPr>
            <a:xfrm flipV="1">
              <a:off x="2107329" y="3556861"/>
              <a:ext cx="821410" cy="117012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42" name="TextBox 41">
            <a:extLst>
              <a:ext uri="{FF2B5EF4-FFF2-40B4-BE49-F238E27FC236}">
                <a16:creationId xmlns:a16="http://schemas.microsoft.com/office/drawing/2014/main" id="{9E1C5D40-8D39-4851-88C2-750ACC1A5701}"/>
              </a:ext>
            </a:extLst>
          </p:cNvPr>
          <p:cNvSpPr txBox="1"/>
          <p:nvPr/>
        </p:nvSpPr>
        <p:spPr>
          <a:xfrm>
            <a:off x="2851685" y="5331414"/>
            <a:ext cx="2306624" cy="369332"/>
          </a:xfrm>
          <a:prstGeom prst="rect">
            <a:avLst/>
          </a:prstGeom>
          <a:noFill/>
        </p:spPr>
        <p:txBody>
          <a:bodyPr wrap="square" rtlCol="0">
            <a:spAutoFit/>
          </a:bodyPr>
          <a:lstStyle/>
          <a:p>
            <a:r>
              <a:rPr lang="en-US" dirty="0"/>
              <a:t>Non-spinning Rotor</a:t>
            </a:r>
          </a:p>
        </p:txBody>
      </p:sp>
      <p:sp>
        <p:nvSpPr>
          <p:cNvPr id="43" name="TextBox 42">
            <a:extLst>
              <a:ext uri="{FF2B5EF4-FFF2-40B4-BE49-F238E27FC236}">
                <a16:creationId xmlns:a16="http://schemas.microsoft.com/office/drawing/2014/main" id="{B45A6BEA-0EBA-4925-B326-F9B5F9A14F0F}"/>
              </a:ext>
            </a:extLst>
          </p:cNvPr>
          <p:cNvSpPr txBox="1"/>
          <p:nvPr/>
        </p:nvSpPr>
        <p:spPr>
          <a:xfrm>
            <a:off x="7421991" y="5328428"/>
            <a:ext cx="2124958" cy="372309"/>
          </a:xfrm>
          <a:prstGeom prst="rect">
            <a:avLst/>
          </a:prstGeom>
          <a:noFill/>
        </p:spPr>
        <p:txBody>
          <a:bodyPr wrap="square" rtlCol="0">
            <a:spAutoFit/>
          </a:bodyPr>
          <a:lstStyle/>
          <a:p>
            <a:r>
              <a:rPr lang="en-US" dirty="0"/>
              <a:t>Spinning Rotor</a:t>
            </a:r>
          </a:p>
        </p:txBody>
      </p:sp>
    </p:spTree>
    <p:extLst>
      <p:ext uri="{BB962C8B-B14F-4D97-AF65-F5344CB8AC3E}">
        <p14:creationId xmlns:p14="http://schemas.microsoft.com/office/powerpoint/2010/main" val="166148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A7B5B7-BBB4-47CF-91C2-82634A725EFB}"/>
              </a:ext>
            </a:extLst>
          </p:cNvPr>
          <p:cNvSpPr>
            <a:spLocks noGrp="1"/>
          </p:cNvSpPr>
          <p:nvPr>
            <p:ph type="sldNum" sz="quarter" idx="12"/>
          </p:nvPr>
        </p:nvSpPr>
        <p:spPr/>
        <p:txBody>
          <a:bodyPr/>
          <a:lstStyle/>
          <a:p>
            <a:fld id="{EDF73B78-0880-4E02-90CA-70600498D43E}" type="slidenum">
              <a:rPr lang="en-US" smtClean="0"/>
              <a:t>15</a:t>
            </a:fld>
            <a:endParaRPr lang="en-US"/>
          </a:p>
        </p:txBody>
      </p:sp>
      <p:sp>
        <p:nvSpPr>
          <p:cNvPr id="3" name="Rectangle 2">
            <a:extLst>
              <a:ext uri="{FF2B5EF4-FFF2-40B4-BE49-F238E27FC236}">
                <a16:creationId xmlns:a16="http://schemas.microsoft.com/office/drawing/2014/main" id="{DD5A1F45-C645-432D-9605-BA66D3A76E81}"/>
              </a:ext>
            </a:extLst>
          </p:cNvPr>
          <p:cNvSpPr/>
          <p:nvPr/>
        </p:nvSpPr>
        <p:spPr>
          <a:xfrm>
            <a:off x="2140529" y="1683496"/>
            <a:ext cx="7592407" cy="1200329"/>
          </a:xfrm>
          <a:prstGeom prst="rect">
            <a:avLst/>
          </a:prstGeom>
        </p:spPr>
        <p:txBody>
          <a:bodyPr wrap="square">
            <a:spAutoFit/>
          </a:bodyPr>
          <a:lstStyle/>
          <a:p>
            <a:r>
              <a:rPr lang="en-US" sz="2400" dirty="0">
                <a:solidFill>
                  <a:srgbClr val="7030A0"/>
                </a:solidFill>
              </a:rPr>
              <a:t>Precession Rate</a:t>
            </a:r>
            <a:r>
              <a:rPr lang="en-US" sz="2400" dirty="0"/>
              <a:t>   =   </a:t>
            </a:r>
            <a:r>
              <a:rPr lang="en-US" sz="2400" dirty="0">
                <a:solidFill>
                  <a:srgbClr val="FFC000"/>
                </a:solidFill>
              </a:rPr>
              <a:t>Torque</a:t>
            </a:r>
            <a:r>
              <a:rPr lang="en-US" sz="2400" dirty="0"/>
              <a:t>   /   </a:t>
            </a:r>
            <a:r>
              <a:rPr lang="en-US" sz="2400" dirty="0">
                <a:solidFill>
                  <a:srgbClr val="0070C0"/>
                </a:solidFill>
              </a:rPr>
              <a:t>Angular Momentum</a:t>
            </a:r>
          </a:p>
          <a:p>
            <a:endParaRPr lang="en-US" sz="2400" dirty="0"/>
          </a:p>
          <a:p>
            <a:r>
              <a:rPr lang="en-US" sz="2400" dirty="0">
                <a:solidFill>
                  <a:srgbClr val="7030A0"/>
                </a:solidFill>
                <a:latin typeface="Calibri" panose="020F0502020204030204" pitchFamily="34" charset="0"/>
                <a:cs typeface="Calibri" panose="020F0502020204030204" pitchFamily="34" charset="0"/>
              </a:rPr>
              <a:t>                         </a:t>
            </a:r>
            <a:r>
              <a:rPr lang="el-GR" sz="2400" dirty="0">
                <a:solidFill>
                  <a:srgbClr val="7030A0"/>
                </a:solidFill>
                <a:latin typeface="Calibri" panose="020F0502020204030204" pitchFamily="34" charset="0"/>
                <a:cs typeface="Calibri" panose="020F0502020204030204" pitchFamily="34" charset="0"/>
              </a:rPr>
              <a:t>Ω</a:t>
            </a:r>
            <a:r>
              <a:rPr lang="en-US" sz="2400" dirty="0">
                <a:solidFill>
                  <a:srgbClr val="FF00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r>
              <a:rPr lang="en-US" sz="2400" dirty="0">
                <a:solidFill>
                  <a:srgbClr val="FF0000"/>
                </a:solidFill>
                <a:latin typeface="Calibri" panose="020F0502020204030204" pitchFamily="34" charset="0"/>
                <a:cs typeface="Calibri" panose="020F0502020204030204" pitchFamily="34" charset="0"/>
              </a:rPr>
              <a:t>   </a:t>
            </a:r>
            <a:r>
              <a:rPr lang="el-GR" sz="2400" dirty="0">
                <a:solidFill>
                  <a:srgbClr val="FFC000"/>
                </a:solidFill>
                <a:latin typeface="Calibri" panose="020F0502020204030204" pitchFamily="34" charset="0"/>
                <a:cs typeface="Calibri" panose="020F0502020204030204" pitchFamily="34" charset="0"/>
              </a:rPr>
              <a:t>τ</a:t>
            </a:r>
            <a:r>
              <a:rPr lang="en-US" sz="2400" dirty="0">
                <a:solidFill>
                  <a:srgbClr val="FF00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r>
              <a:rPr lang="en-US" sz="2400" dirty="0">
                <a:solidFill>
                  <a:srgbClr val="FF0000"/>
                </a:solidFill>
                <a:latin typeface="Calibri" panose="020F0502020204030204" pitchFamily="34" charset="0"/>
                <a:cs typeface="Calibri" panose="020F0502020204030204" pitchFamily="34" charset="0"/>
              </a:rPr>
              <a:t>   </a:t>
            </a:r>
            <a:r>
              <a:rPr lang="en-US" sz="2400" dirty="0">
                <a:solidFill>
                  <a:srgbClr val="0070C0"/>
                </a:solidFill>
                <a:latin typeface="Calibri" panose="020F0502020204030204" pitchFamily="34" charset="0"/>
                <a:cs typeface="Calibri" panose="020F0502020204030204" pitchFamily="34" charset="0"/>
              </a:rPr>
              <a:t>L</a:t>
            </a:r>
            <a:endParaRPr lang="en-US" sz="2400" baseline="30000" dirty="0">
              <a:solidFill>
                <a:srgbClr val="0070C0"/>
              </a:solidFill>
            </a:endParaRPr>
          </a:p>
        </p:txBody>
      </p:sp>
      <p:sp>
        <p:nvSpPr>
          <p:cNvPr id="5" name="TextBox 4">
            <a:extLst>
              <a:ext uri="{FF2B5EF4-FFF2-40B4-BE49-F238E27FC236}">
                <a16:creationId xmlns:a16="http://schemas.microsoft.com/office/drawing/2014/main" id="{4E897D6B-12B7-4FE8-92F2-5F09790E7EF9}"/>
              </a:ext>
            </a:extLst>
          </p:cNvPr>
          <p:cNvSpPr txBox="1"/>
          <p:nvPr/>
        </p:nvSpPr>
        <p:spPr>
          <a:xfrm>
            <a:off x="820402" y="3055572"/>
            <a:ext cx="7427289" cy="3170099"/>
          </a:xfrm>
          <a:prstGeom prst="rect">
            <a:avLst/>
          </a:prstGeom>
          <a:noFill/>
        </p:spPr>
        <p:txBody>
          <a:bodyPr wrap="square" rtlCol="0">
            <a:spAutoFit/>
          </a:bodyPr>
          <a:lstStyle/>
          <a:p>
            <a:r>
              <a:rPr lang="en-US" sz="2000" dirty="0"/>
              <a:t>When a spinning top’s axis of rotation is not perfectly vertical, the offset center of gravity creates a torque which tries to tip the top over.  However, since the top is spinning, the resultant motion is actually 90 degrees to the applied torque (the gyroscopic effect).  As a result, the top’s axis of rotation will begin to sweep out a cone.  This is known as precession and the precession rate is a function of the applied torque and the angular momentum.  As friction reduces the spin rate of the top, the angular momentum decreases and the precession rate increases.  Over time the top’s spin rate decreases to the point where the gravitational torque dominates and the top falls over.   </a:t>
            </a:r>
          </a:p>
        </p:txBody>
      </p:sp>
      <p:sp>
        <p:nvSpPr>
          <p:cNvPr id="6" name="TextBox 5">
            <a:extLst>
              <a:ext uri="{FF2B5EF4-FFF2-40B4-BE49-F238E27FC236}">
                <a16:creationId xmlns:a16="http://schemas.microsoft.com/office/drawing/2014/main" id="{D749C4E4-8D82-4FBD-9FDD-1C13FD996DBC}"/>
              </a:ext>
            </a:extLst>
          </p:cNvPr>
          <p:cNvSpPr txBox="1"/>
          <p:nvPr/>
        </p:nvSpPr>
        <p:spPr>
          <a:xfrm>
            <a:off x="2587336" y="145452"/>
            <a:ext cx="7017328" cy="584775"/>
          </a:xfrm>
          <a:prstGeom prst="rect">
            <a:avLst/>
          </a:prstGeom>
          <a:noFill/>
        </p:spPr>
        <p:txBody>
          <a:bodyPr wrap="square" rtlCol="0">
            <a:spAutoFit/>
          </a:bodyPr>
          <a:lstStyle/>
          <a:p>
            <a:pPr algn="ctr"/>
            <a:r>
              <a:rPr lang="en-US" sz="3200" dirty="0"/>
              <a:t>Gyroscopic Precession</a:t>
            </a:r>
          </a:p>
        </p:txBody>
      </p:sp>
      <p:sp>
        <p:nvSpPr>
          <p:cNvPr id="7" name="TextBox 6">
            <a:extLst>
              <a:ext uri="{FF2B5EF4-FFF2-40B4-BE49-F238E27FC236}">
                <a16:creationId xmlns:a16="http://schemas.microsoft.com/office/drawing/2014/main" id="{B8C90DC1-0D29-44A9-8E8C-00D6E86D003F}"/>
              </a:ext>
            </a:extLst>
          </p:cNvPr>
          <p:cNvSpPr txBox="1"/>
          <p:nvPr/>
        </p:nvSpPr>
        <p:spPr>
          <a:xfrm>
            <a:off x="820403" y="1139125"/>
            <a:ext cx="9855160" cy="400110"/>
          </a:xfrm>
          <a:prstGeom prst="rect">
            <a:avLst/>
          </a:prstGeom>
          <a:noFill/>
        </p:spPr>
        <p:txBody>
          <a:bodyPr wrap="square" rtlCol="0">
            <a:spAutoFit/>
          </a:bodyPr>
          <a:lstStyle/>
          <a:p>
            <a:r>
              <a:rPr lang="en-US" sz="2000" b="1" dirty="0"/>
              <a:t>Precession</a:t>
            </a:r>
            <a:r>
              <a:rPr lang="en-US" sz="2000" dirty="0"/>
              <a:t>:  The change in the orientation of the rotational axis of a spinning body.</a:t>
            </a:r>
          </a:p>
        </p:txBody>
      </p:sp>
      <p:grpSp>
        <p:nvGrpSpPr>
          <p:cNvPr id="26" name="Group 25">
            <a:extLst>
              <a:ext uri="{FF2B5EF4-FFF2-40B4-BE49-F238E27FC236}">
                <a16:creationId xmlns:a16="http://schemas.microsoft.com/office/drawing/2014/main" id="{09789CFC-13AE-46AA-9C34-EB8D073E0FBB}"/>
              </a:ext>
            </a:extLst>
          </p:cNvPr>
          <p:cNvGrpSpPr/>
          <p:nvPr/>
        </p:nvGrpSpPr>
        <p:grpSpPr>
          <a:xfrm>
            <a:off x="8579603" y="2531628"/>
            <a:ext cx="2774197" cy="3187247"/>
            <a:chOff x="8291593" y="2531628"/>
            <a:chExt cx="2774197" cy="3187247"/>
          </a:xfrm>
        </p:grpSpPr>
        <p:grpSp>
          <p:nvGrpSpPr>
            <p:cNvPr id="13" name="Group 12">
              <a:extLst>
                <a:ext uri="{FF2B5EF4-FFF2-40B4-BE49-F238E27FC236}">
                  <a16:creationId xmlns:a16="http://schemas.microsoft.com/office/drawing/2014/main" id="{F6DAAB94-228B-48AA-B78D-07B436F7236B}"/>
                </a:ext>
              </a:extLst>
            </p:cNvPr>
            <p:cNvGrpSpPr/>
            <p:nvPr/>
          </p:nvGrpSpPr>
          <p:grpSpPr>
            <a:xfrm rot="909577">
              <a:off x="8994206" y="3166305"/>
              <a:ext cx="1680275" cy="1793930"/>
              <a:chOff x="8610600" y="3490992"/>
              <a:chExt cx="1122336" cy="1155919"/>
            </a:xfrm>
          </p:grpSpPr>
          <p:cxnSp>
            <p:nvCxnSpPr>
              <p:cNvPr id="12" name="Straight Connector 11">
                <a:extLst>
                  <a:ext uri="{FF2B5EF4-FFF2-40B4-BE49-F238E27FC236}">
                    <a16:creationId xmlns:a16="http://schemas.microsoft.com/office/drawing/2014/main" id="{8F8E5FA4-3DD3-4BA3-A0EB-B1E3CCF66EF3}"/>
                  </a:ext>
                </a:extLst>
              </p:cNvPr>
              <p:cNvCxnSpPr>
                <a:cxnSpLocks/>
              </p:cNvCxnSpPr>
              <p:nvPr/>
            </p:nvCxnSpPr>
            <p:spPr>
              <a:xfrm>
                <a:off x="9171768" y="4216833"/>
                <a:ext cx="0" cy="43007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lowchart: Magnetic Disk 7">
                <a:extLst>
                  <a:ext uri="{FF2B5EF4-FFF2-40B4-BE49-F238E27FC236}">
                    <a16:creationId xmlns:a16="http://schemas.microsoft.com/office/drawing/2014/main" id="{E3060CB3-B544-46D2-9D54-644EA5B91C06}"/>
                  </a:ext>
                </a:extLst>
              </p:cNvPr>
              <p:cNvSpPr/>
              <p:nvPr/>
            </p:nvSpPr>
            <p:spPr>
              <a:xfrm>
                <a:off x="8610600" y="3859078"/>
                <a:ext cx="1122336" cy="365125"/>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88B05B45-FB3C-4E5D-8315-9DD51BF29C76}"/>
                  </a:ext>
                </a:extLst>
              </p:cNvPr>
              <p:cNvCxnSpPr>
                <a:cxnSpLocks/>
              </p:cNvCxnSpPr>
              <p:nvPr/>
            </p:nvCxnSpPr>
            <p:spPr>
              <a:xfrm>
                <a:off x="9171768" y="3490992"/>
                <a:ext cx="0" cy="43007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Oval 13">
              <a:extLst>
                <a:ext uri="{FF2B5EF4-FFF2-40B4-BE49-F238E27FC236}">
                  <a16:creationId xmlns:a16="http://schemas.microsoft.com/office/drawing/2014/main" id="{F2A1807B-B822-4A4C-9052-C914C99154B6}"/>
                </a:ext>
              </a:extLst>
            </p:cNvPr>
            <p:cNvSpPr/>
            <p:nvPr/>
          </p:nvSpPr>
          <p:spPr>
            <a:xfrm>
              <a:off x="9097505" y="3040917"/>
              <a:ext cx="1008728" cy="287895"/>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15F4A2B2-0ABD-433C-B48F-C1EDE15E19B4}"/>
                </a:ext>
              </a:extLst>
            </p:cNvPr>
            <p:cNvCxnSpPr>
              <a:stCxn id="14" idx="2"/>
            </p:cNvCxnSpPr>
            <p:nvPr/>
          </p:nvCxnSpPr>
          <p:spPr>
            <a:xfrm>
              <a:off x="9097505" y="3184865"/>
              <a:ext cx="502274" cy="17441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AA8462-64DF-4DF6-B825-26DE657BE134}"/>
                </a:ext>
              </a:extLst>
            </p:cNvPr>
            <p:cNvCxnSpPr>
              <a:cxnSpLocks/>
            </p:cNvCxnSpPr>
            <p:nvPr/>
          </p:nvCxnSpPr>
          <p:spPr>
            <a:xfrm flipH="1">
              <a:off x="9584281" y="3184865"/>
              <a:ext cx="506454" cy="17441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CBD8BD-0428-4D16-A0A3-AF049433F4F3}"/>
                </a:ext>
              </a:extLst>
            </p:cNvPr>
            <p:cNvCxnSpPr>
              <a:cxnSpLocks/>
            </p:cNvCxnSpPr>
            <p:nvPr/>
          </p:nvCxnSpPr>
          <p:spPr>
            <a:xfrm>
              <a:off x="8291593" y="4929022"/>
              <a:ext cx="277419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6ED2B78-D610-44B2-AD7A-00D39849621A}"/>
                </a:ext>
              </a:extLst>
            </p:cNvPr>
            <p:cNvCxnSpPr/>
            <p:nvPr/>
          </p:nvCxnSpPr>
          <p:spPr>
            <a:xfrm>
              <a:off x="9599779" y="2531628"/>
              <a:ext cx="0" cy="3187247"/>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25" name="Flowchart: Or 24">
              <a:extLst>
                <a:ext uri="{FF2B5EF4-FFF2-40B4-BE49-F238E27FC236}">
                  <a16:creationId xmlns:a16="http://schemas.microsoft.com/office/drawing/2014/main" id="{09FB6A01-4A8E-48B4-BBD9-296749E4074D}"/>
                </a:ext>
              </a:extLst>
            </p:cNvPr>
            <p:cNvSpPr/>
            <p:nvPr/>
          </p:nvSpPr>
          <p:spPr>
            <a:xfrm>
              <a:off x="9732936" y="4022360"/>
              <a:ext cx="174539" cy="163715"/>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1540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B1D781A-C51E-4442-8D44-9E0D20BA623C}"/>
              </a:ext>
            </a:extLst>
          </p:cNvPr>
          <p:cNvSpPr>
            <a:spLocks noGrp="1"/>
          </p:cNvSpPr>
          <p:nvPr>
            <p:ph type="sldNum" sz="quarter" idx="12"/>
          </p:nvPr>
        </p:nvSpPr>
        <p:spPr/>
        <p:txBody>
          <a:bodyPr/>
          <a:lstStyle/>
          <a:p>
            <a:fld id="{EDF73B78-0880-4E02-90CA-70600498D43E}" type="slidenum">
              <a:rPr lang="en-US" smtClean="0"/>
              <a:t>16</a:t>
            </a:fld>
            <a:endParaRPr lang="en-US"/>
          </a:p>
        </p:txBody>
      </p:sp>
      <p:sp>
        <p:nvSpPr>
          <p:cNvPr id="3" name="TextBox 2">
            <a:extLst>
              <a:ext uri="{FF2B5EF4-FFF2-40B4-BE49-F238E27FC236}">
                <a16:creationId xmlns:a16="http://schemas.microsoft.com/office/drawing/2014/main" id="{1D75812A-851F-44F9-85E3-19FE79493FB0}"/>
              </a:ext>
            </a:extLst>
          </p:cNvPr>
          <p:cNvSpPr txBox="1"/>
          <p:nvPr/>
        </p:nvSpPr>
        <p:spPr>
          <a:xfrm>
            <a:off x="2587336" y="295504"/>
            <a:ext cx="7017328" cy="584775"/>
          </a:xfrm>
          <a:prstGeom prst="rect">
            <a:avLst/>
          </a:prstGeom>
          <a:noFill/>
        </p:spPr>
        <p:txBody>
          <a:bodyPr wrap="square" rtlCol="0">
            <a:spAutoFit/>
          </a:bodyPr>
          <a:lstStyle/>
          <a:p>
            <a:pPr algn="ctr"/>
            <a:r>
              <a:rPr lang="en-US" sz="3200" dirty="0"/>
              <a:t>Flight Trajectory Control using Gyros</a:t>
            </a:r>
          </a:p>
        </p:txBody>
      </p:sp>
      <p:sp>
        <p:nvSpPr>
          <p:cNvPr id="4" name="TextBox 3">
            <a:extLst>
              <a:ext uri="{FF2B5EF4-FFF2-40B4-BE49-F238E27FC236}">
                <a16:creationId xmlns:a16="http://schemas.microsoft.com/office/drawing/2014/main" id="{99625A2D-708F-435A-AC4D-90C16B71E630}"/>
              </a:ext>
            </a:extLst>
          </p:cNvPr>
          <p:cNvSpPr txBox="1"/>
          <p:nvPr/>
        </p:nvSpPr>
        <p:spPr>
          <a:xfrm>
            <a:off x="858983" y="1163777"/>
            <a:ext cx="10494817" cy="769441"/>
          </a:xfrm>
          <a:prstGeom prst="rect">
            <a:avLst/>
          </a:prstGeom>
          <a:noFill/>
        </p:spPr>
        <p:txBody>
          <a:bodyPr wrap="square" rtlCol="0">
            <a:spAutoFit/>
          </a:bodyPr>
          <a:lstStyle/>
          <a:p>
            <a:r>
              <a:rPr lang="en-US" sz="2200" dirty="0"/>
              <a:t>Not only can a gyro be used to sense the orientation of a vehicle, it can also be used to control the fight path.</a:t>
            </a:r>
          </a:p>
        </p:txBody>
      </p:sp>
      <p:sp>
        <p:nvSpPr>
          <p:cNvPr id="5" name="TextBox 4">
            <a:extLst>
              <a:ext uri="{FF2B5EF4-FFF2-40B4-BE49-F238E27FC236}">
                <a16:creationId xmlns:a16="http://schemas.microsoft.com/office/drawing/2014/main" id="{13ACDB63-B2E7-4349-B6E5-0EFC54806C42}"/>
              </a:ext>
            </a:extLst>
          </p:cNvPr>
          <p:cNvSpPr txBox="1"/>
          <p:nvPr/>
        </p:nvSpPr>
        <p:spPr>
          <a:xfrm>
            <a:off x="858983" y="2202867"/>
            <a:ext cx="10494817" cy="2123658"/>
          </a:xfrm>
          <a:prstGeom prst="rect">
            <a:avLst/>
          </a:prstGeom>
          <a:noFill/>
        </p:spPr>
        <p:txBody>
          <a:bodyPr wrap="square" rtlCol="0">
            <a:spAutoFit/>
          </a:bodyPr>
          <a:lstStyle/>
          <a:p>
            <a:r>
              <a:rPr lang="en-US" sz="2200" dirty="0"/>
              <a:t>To do this, the gyro needs to be connected to a flight computer.  The flight computer has the desired flight profile (body attitudes) programmed into it.  As the attitude of the rocket needs to change, the program feeds “Error Signals” into the control algorithm and the system tries to null out (get rid of) the errors.  The errors are nulled out when the attitude of the vehicle moves to the desired orientation.  The orientation can be changed using movable fins or aerodynamic control surfaces, gimballed rocket nozzles, or thrusters.  </a:t>
            </a:r>
          </a:p>
        </p:txBody>
      </p:sp>
      <p:sp>
        <p:nvSpPr>
          <p:cNvPr id="6" name="TextBox 5">
            <a:extLst>
              <a:ext uri="{FF2B5EF4-FFF2-40B4-BE49-F238E27FC236}">
                <a16:creationId xmlns:a16="http://schemas.microsoft.com/office/drawing/2014/main" id="{8147FBC0-7757-4C4B-9899-6CBC61333D5B}"/>
              </a:ext>
            </a:extLst>
          </p:cNvPr>
          <p:cNvSpPr txBox="1"/>
          <p:nvPr/>
        </p:nvSpPr>
        <p:spPr>
          <a:xfrm>
            <a:off x="858983" y="4641879"/>
            <a:ext cx="10494817" cy="1107996"/>
          </a:xfrm>
          <a:prstGeom prst="rect">
            <a:avLst/>
          </a:prstGeom>
          <a:noFill/>
        </p:spPr>
        <p:txBody>
          <a:bodyPr wrap="square" rtlCol="0">
            <a:spAutoFit/>
          </a:bodyPr>
          <a:lstStyle/>
          <a:p>
            <a:r>
              <a:rPr lang="en-US" sz="2200" dirty="0"/>
              <a:t>If winds or other external forces cause the vehicle to deviate from its nominal flight path, unanticipated error signals will be generated and the flight computer will try to null them out and bring the vehicle back to where it should be.</a:t>
            </a:r>
          </a:p>
        </p:txBody>
      </p:sp>
    </p:spTree>
    <p:extLst>
      <p:ext uri="{BB962C8B-B14F-4D97-AF65-F5344CB8AC3E}">
        <p14:creationId xmlns:p14="http://schemas.microsoft.com/office/powerpoint/2010/main" val="228037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B1D781A-C51E-4442-8D44-9E0D20BA623C}"/>
              </a:ext>
            </a:extLst>
          </p:cNvPr>
          <p:cNvSpPr>
            <a:spLocks noGrp="1"/>
          </p:cNvSpPr>
          <p:nvPr>
            <p:ph type="sldNum" sz="quarter" idx="12"/>
          </p:nvPr>
        </p:nvSpPr>
        <p:spPr/>
        <p:txBody>
          <a:bodyPr/>
          <a:lstStyle/>
          <a:p>
            <a:fld id="{EDF73B78-0880-4E02-90CA-70600498D43E}" type="slidenum">
              <a:rPr lang="en-US" smtClean="0"/>
              <a:t>17</a:t>
            </a:fld>
            <a:endParaRPr lang="en-US"/>
          </a:p>
        </p:txBody>
      </p:sp>
      <p:sp>
        <p:nvSpPr>
          <p:cNvPr id="3" name="TextBox 2">
            <a:extLst>
              <a:ext uri="{FF2B5EF4-FFF2-40B4-BE49-F238E27FC236}">
                <a16:creationId xmlns:a16="http://schemas.microsoft.com/office/drawing/2014/main" id="{1D75812A-851F-44F9-85E3-19FE79493FB0}"/>
              </a:ext>
            </a:extLst>
          </p:cNvPr>
          <p:cNvSpPr txBox="1"/>
          <p:nvPr/>
        </p:nvSpPr>
        <p:spPr>
          <a:xfrm>
            <a:off x="1371600" y="136525"/>
            <a:ext cx="9296400" cy="1077218"/>
          </a:xfrm>
          <a:prstGeom prst="rect">
            <a:avLst/>
          </a:prstGeom>
          <a:noFill/>
        </p:spPr>
        <p:txBody>
          <a:bodyPr wrap="square" rtlCol="0">
            <a:spAutoFit/>
          </a:bodyPr>
          <a:lstStyle/>
          <a:p>
            <a:pPr algn="ctr"/>
            <a:r>
              <a:rPr lang="en-US" sz="3200" dirty="0"/>
              <a:t>Spacecraft Orientation Control Using</a:t>
            </a:r>
          </a:p>
          <a:p>
            <a:pPr algn="ctr"/>
            <a:r>
              <a:rPr lang="en-US" sz="3200" dirty="0"/>
              <a:t> Control Moment Gyros</a:t>
            </a:r>
          </a:p>
        </p:txBody>
      </p:sp>
      <p:sp>
        <p:nvSpPr>
          <p:cNvPr id="4" name="TextBox 3">
            <a:extLst>
              <a:ext uri="{FF2B5EF4-FFF2-40B4-BE49-F238E27FC236}">
                <a16:creationId xmlns:a16="http://schemas.microsoft.com/office/drawing/2014/main" id="{99625A2D-708F-435A-AC4D-90C16B71E630}"/>
              </a:ext>
            </a:extLst>
          </p:cNvPr>
          <p:cNvSpPr txBox="1"/>
          <p:nvPr/>
        </p:nvSpPr>
        <p:spPr>
          <a:xfrm>
            <a:off x="967470" y="1378164"/>
            <a:ext cx="9963133" cy="769441"/>
          </a:xfrm>
          <a:prstGeom prst="rect">
            <a:avLst/>
          </a:prstGeom>
          <a:noFill/>
        </p:spPr>
        <p:txBody>
          <a:bodyPr wrap="square" rtlCol="0">
            <a:spAutoFit/>
          </a:bodyPr>
          <a:lstStyle/>
          <a:p>
            <a:r>
              <a:rPr lang="en-US" sz="2200" dirty="0"/>
              <a:t>The orientation of a spacecraft can be mechanically altered using a gyro without the need for thrusters. </a:t>
            </a:r>
          </a:p>
        </p:txBody>
      </p:sp>
      <p:sp>
        <p:nvSpPr>
          <p:cNvPr id="5" name="TextBox 4">
            <a:extLst>
              <a:ext uri="{FF2B5EF4-FFF2-40B4-BE49-F238E27FC236}">
                <a16:creationId xmlns:a16="http://schemas.microsoft.com/office/drawing/2014/main" id="{13ACDB63-B2E7-4349-B6E5-0EFC54806C42}"/>
              </a:ext>
            </a:extLst>
          </p:cNvPr>
          <p:cNvSpPr txBox="1"/>
          <p:nvPr/>
        </p:nvSpPr>
        <p:spPr>
          <a:xfrm>
            <a:off x="967470" y="2276405"/>
            <a:ext cx="10098319" cy="1107996"/>
          </a:xfrm>
          <a:prstGeom prst="rect">
            <a:avLst/>
          </a:prstGeom>
          <a:noFill/>
        </p:spPr>
        <p:txBody>
          <a:bodyPr wrap="square" rtlCol="0">
            <a:spAutoFit/>
          </a:bodyPr>
          <a:lstStyle/>
          <a:p>
            <a:r>
              <a:rPr lang="en-US" sz="2200" dirty="0"/>
              <a:t>To do this, a heavy fly wheel (rotor) is connected to motorized gimbals.  When the spacecraft needs to be reoriented, the motorized gimbals attempt to reorient the flywheel.  </a:t>
            </a:r>
          </a:p>
        </p:txBody>
      </p:sp>
      <p:sp>
        <p:nvSpPr>
          <p:cNvPr id="6" name="TextBox 5">
            <a:extLst>
              <a:ext uri="{FF2B5EF4-FFF2-40B4-BE49-F238E27FC236}">
                <a16:creationId xmlns:a16="http://schemas.microsoft.com/office/drawing/2014/main" id="{06359B60-43C6-40DB-AC09-EE715C465BB6}"/>
              </a:ext>
            </a:extLst>
          </p:cNvPr>
          <p:cNvSpPr txBox="1"/>
          <p:nvPr/>
        </p:nvSpPr>
        <p:spPr>
          <a:xfrm>
            <a:off x="967470" y="3590692"/>
            <a:ext cx="9963133" cy="1446550"/>
          </a:xfrm>
          <a:prstGeom prst="rect">
            <a:avLst/>
          </a:prstGeom>
          <a:noFill/>
        </p:spPr>
        <p:txBody>
          <a:bodyPr wrap="square" rtlCol="0">
            <a:spAutoFit/>
          </a:bodyPr>
          <a:lstStyle/>
          <a:p>
            <a:r>
              <a:rPr lang="en-US" sz="2200" dirty="0"/>
              <a:t>Since the spinning fly wheel has rotational inertia, it tries to resist the force being applied by the motorized gimbal.  When this happens, Newton says an “equal and opposite reaction” will occur.  As such, the motorized gimbal also pushes against the frame of the spacecraft.  Since the spacecraft is free to rotate, its attitude changes.</a:t>
            </a:r>
          </a:p>
        </p:txBody>
      </p:sp>
      <p:sp>
        <p:nvSpPr>
          <p:cNvPr id="7" name="TextBox 6">
            <a:extLst>
              <a:ext uri="{FF2B5EF4-FFF2-40B4-BE49-F238E27FC236}">
                <a16:creationId xmlns:a16="http://schemas.microsoft.com/office/drawing/2014/main" id="{27FE0278-726A-4BC5-BF5D-F09CBC1179FB}"/>
              </a:ext>
            </a:extLst>
          </p:cNvPr>
          <p:cNvSpPr txBox="1"/>
          <p:nvPr/>
        </p:nvSpPr>
        <p:spPr>
          <a:xfrm>
            <a:off x="967470" y="5228534"/>
            <a:ext cx="9810693" cy="769441"/>
          </a:xfrm>
          <a:prstGeom prst="rect">
            <a:avLst/>
          </a:prstGeom>
          <a:noFill/>
        </p:spPr>
        <p:txBody>
          <a:bodyPr wrap="square" rtlCol="0">
            <a:spAutoFit/>
          </a:bodyPr>
          <a:lstStyle/>
          <a:p>
            <a:r>
              <a:rPr lang="en-US" sz="2200" dirty="0"/>
              <a:t>The Control Moment Gyro is not the same gyro that is used to sense the orientation of the spacecraft…</a:t>
            </a:r>
          </a:p>
        </p:txBody>
      </p:sp>
    </p:spTree>
    <p:extLst>
      <p:ext uri="{BB962C8B-B14F-4D97-AF65-F5344CB8AC3E}">
        <p14:creationId xmlns:p14="http://schemas.microsoft.com/office/powerpoint/2010/main" val="154260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640367-8ECE-4613-B47C-BBC50D815A8E}"/>
              </a:ext>
            </a:extLst>
          </p:cNvPr>
          <p:cNvSpPr>
            <a:spLocks noGrp="1"/>
          </p:cNvSpPr>
          <p:nvPr>
            <p:ph type="sldNum" sz="quarter" idx="12"/>
          </p:nvPr>
        </p:nvSpPr>
        <p:spPr/>
        <p:txBody>
          <a:bodyPr/>
          <a:lstStyle/>
          <a:p>
            <a:fld id="{EDF73B78-0880-4E02-90CA-70600498D43E}" type="slidenum">
              <a:rPr lang="en-US" smtClean="0"/>
              <a:t>18</a:t>
            </a:fld>
            <a:endParaRPr lang="en-US"/>
          </a:p>
        </p:txBody>
      </p:sp>
      <p:sp>
        <p:nvSpPr>
          <p:cNvPr id="3" name="TextBox 2">
            <a:extLst>
              <a:ext uri="{FF2B5EF4-FFF2-40B4-BE49-F238E27FC236}">
                <a16:creationId xmlns:a16="http://schemas.microsoft.com/office/drawing/2014/main" id="{88AF3AE8-60BA-4F82-9E8C-CC85D455CD42}"/>
              </a:ext>
            </a:extLst>
          </p:cNvPr>
          <p:cNvSpPr txBox="1"/>
          <p:nvPr/>
        </p:nvSpPr>
        <p:spPr>
          <a:xfrm>
            <a:off x="2175163" y="2660073"/>
            <a:ext cx="4558146" cy="1107996"/>
          </a:xfrm>
          <a:prstGeom prst="rect">
            <a:avLst/>
          </a:prstGeom>
          <a:noFill/>
        </p:spPr>
        <p:txBody>
          <a:bodyPr wrap="square" rtlCol="0">
            <a:spAutoFit/>
          </a:bodyPr>
          <a:lstStyle/>
          <a:p>
            <a:r>
              <a:rPr lang="en-US" sz="6600" dirty="0"/>
              <a:t>Questions?</a:t>
            </a:r>
          </a:p>
        </p:txBody>
      </p:sp>
      <p:grpSp>
        <p:nvGrpSpPr>
          <p:cNvPr id="20" name="Group 19">
            <a:extLst>
              <a:ext uri="{FF2B5EF4-FFF2-40B4-BE49-F238E27FC236}">
                <a16:creationId xmlns:a16="http://schemas.microsoft.com/office/drawing/2014/main" id="{33BAB1F1-C23D-4F74-8A3B-B7B67B969553}"/>
              </a:ext>
            </a:extLst>
          </p:cNvPr>
          <p:cNvGrpSpPr/>
          <p:nvPr/>
        </p:nvGrpSpPr>
        <p:grpSpPr>
          <a:xfrm>
            <a:off x="7107382" y="1572263"/>
            <a:ext cx="3609109" cy="3283616"/>
            <a:chOff x="6480999" y="827696"/>
            <a:chExt cx="4872801" cy="4852756"/>
          </a:xfrm>
        </p:grpSpPr>
        <p:cxnSp>
          <p:nvCxnSpPr>
            <p:cNvPr id="21" name="Straight Connector 20">
              <a:extLst>
                <a:ext uri="{FF2B5EF4-FFF2-40B4-BE49-F238E27FC236}">
                  <a16:creationId xmlns:a16="http://schemas.microsoft.com/office/drawing/2014/main" id="{E8E96EB3-AAAF-44C6-AC9F-51231768C8C0}"/>
                </a:ext>
              </a:extLst>
            </p:cNvPr>
            <p:cNvCxnSpPr>
              <a:cxnSpLocks/>
            </p:cNvCxnSpPr>
            <p:nvPr/>
          </p:nvCxnSpPr>
          <p:spPr>
            <a:xfrm flipV="1">
              <a:off x="8472057" y="3999419"/>
              <a:ext cx="3710" cy="12014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39F23AF-B2AC-42C8-AB70-DBB52A3A8187}"/>
                </a:ext>
              </a:extLst>
            </p:cNvPr>
            <p:cNvSpPr/>
            <p:nvPr/>
          </p:nvSpPr>
          <p:spPr>
            <a:xfrm rot="16200000">
              <a:off x="8160576" y="2439027"/>
              <a:ext cx="610439" cy="2803467"/>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22">
              <a:extLst>
                <a:ext uri="{FF2B5EF4-FFF2-40B4-BE49-F238E27FC236}">
                  <a16:creationId xmlns:a16="http://schemas.microsoft.com/office/drawing/2014/main" id="{446AEFC6-138A-4393-801C-E428E33A6039}"/>
                </a:ext>
              </a:extLst>
            </p:cNvPr>
            <p:cNvSpPr/>
            <p:nvPr/>
          </p:nvSpPr>
          <p:spPr>
            <a:xfrm>
              <a:off x="8151669" y="2529095"/>
              <a:ext cx="635673" cy="2685647"/>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7BAD89A-F53C-4C1B-B478-ED673F614BD9}"/>
                </a:ext>
              </a:extLst>
            </p:cNvPr>
            <p:cNvSpPr/>
            <p:nvPr/>
          </p:nvSpPr>
          <p:spPr>
            <a:xfrm>
              <a:off x="6788730" y="2133687"/>
              <a:ext cx="3366655" cy="3449782"/>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990FDD4-A0F3-4760-A80B-BE722115B279}"/>
                </a:ext>
              </a:extLst>
            </p:cNvPr>
            <p:cNvSpPr/>
            <p:nvPr/>
          </p:nvSpPr>
          <p:spPr>
            <a:xfrm flipH="1">
              <a:off x="8091093" y="4085028"/>
              <a:ext cx="107350" cy="9327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9CFD73BA-5B2A-4AC4-9706-43F131E73BEB}"/>
                </a:ext>
              </a:extLst>
            </p:cNvPr>
            <p:cNvSpPr/>
            <p:nvPr/>
          </p:nvSpPr>
          <p:spPr>
            <a:xfrm flipH="1">
              <a:off x="8722504" y="3487718"/>
              <a:ext cx="107350" cy="9327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2D9BE585-4DFB-4CD1-A4C4-F06776343CBC}"/>
                </a:ext>
              </a:extLst>
            </p:cNvPr>
            <p:cNvCxnSpPr>
              <a:cxnSpLocks/>
            </p:cNvCxnSpPr>
            <p:nvPr/>
          </p:nvCxnSpPr>
          <p:spPr>
            <a:xfrm>
              <a:off x="9867529" y="3853179"/>
              <a:ext cx="2744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D7B2379-FD8B-4BD7-B2EF-92A24263C9E7}"/>
                </a:ext>
              </a:extLst>
            </p:cNvPr>
            <p:cNvCxnSpPr>
              <a:cxnSpLocks/>
            </p:cNvCxnSpPr>
            <p:nvPr/>
          </p:nvCxnSpPr>
          <p:spPr>
            <a:xfrm>
              <a:off x="6788730" y="3853179"/>
              <a:ext cx="2744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Cylinder 28">
              <a:extLst>
                <a:ext uri="{FF2B5EF4-FFF2-40B4-BE49-F238E27FC236}">
                  <a16:creationId xmlns:a16="http://schemas.microsoft.com/office/drawing/2014/main" id="{93771449-1C76-4B7F-B033-4DD4547657E0}"/>
                </a:ext>
              </a:extLst>
            </p:cNvPr>
            <p:cNvSpPr/>
            <p:nvPr/>
          </p:nvSpPr>
          <p:spPr>
            <a:xfrm>
              <a:off x="7600755" y="3628813"/>
              <a:ext cx="1730082" cy="371622"/>
            </a:xfrm>
            <a:prstGeom prst="can">
              <a:avLst>
                <a:gd name="adj" fmla="val 529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a:extLst>
                <a:ext uri="{FF2B5EF4-FFF2-40B4-BE49-F238E27FC236}">
                  <a16:creationId xmlns:a16="http://schemas.microsoft.com/office/drawing/2014/main" id="{AE6DB94B-26C6-4D9C-9016-CE876CD2BAC5}"/>
                </a:ext>
              </a:extLst>
            </p:cNvPr>
            <p:cNvCxnSpPr/>
            <p:nvPr/>
          </p:nvCxnSpPr>
          <p:spPr>
            <a:xfrm>
              <a:off x="8151669" y="3580990"/>
              <a:ext cx="0" cy="504039"/>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9EFAE4B-08A0-4DF6-AF40-341861DD0CB3}"/>
                </a:ext>
              </a:extLst>
            </p:cNvPr>
            <p:cNvCxnSpPr>
              <a:cxnSpLocks/>
              <a:endCxn id="23" idx="0"/>
            </p:cNvCxnSpPr>
            <p:nvPr/>
          </p:nvCxnSpPr>
          <p:spPr>
            <a:xfrm flipV="1">
              <a:off x="8465796" y="2529095"/>
              <a:ext cx="3710" cy="119558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B18AE19-29CE-45A5-A7DF-CF0A5E6D4E9D}"/>
                </a:ext>
              </a:extLst>
            </p:cNvPr>
            <p:cNvCxnSpPr>
              <a:cxnSpLocks/>
              <a:endCxn id="29" idx="0"/>
            </p:cNvCxnSpPr>
            <p:nvPr/>
          </p:nvCxnSpPr>
          <p:spPr>
            <a:xfrm flipV="1">
              <a:off x="6480999" y="3814624"/>
              <a:ext cx="1984797" cy="1865828"/>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58E4034-47A6-4D59-89C2-A55394467B41}"/>
                </a:ext>
              </a:extLst>
            </p:cNvPr>
            <p:cNvCxnSpPr>
              <a:cxnSpLocks/>
            </p:cNvCxnSpPr>
            <p:nvPr/>
          </p:nvCxnSpPr>
          <p:spPr>
            <a:xfrm>
              <a:off x="8582888" y="3853087"/>
              <a:ext cx="2770912"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AA7A953-E40B-47EC-91DA-9398AA2ACCD1}"/>
                </a:ext>
              </a:extLst>
            </p:cNvPr>
            <p:cNvCxnSpPr>
              <a:cxnSpLocks/>
            </p:cNvCxnSpPr>
            <p:nvPr/>
          </p:nvCxnSpPr>
          <p:spPr>
            <a:xfrm flipV="1">
              <a:off x="8461794" y="827696"/>
              <a:ext cx="8116" cy="2801025"/>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2D834F6-158A-4600-BD21-BF7FC0B874C8}"/>
                </a:ext>
              </a:extLst>
            </p:cNvPr>
            <p:cNvCxnSpPr/>
            <p:nvPr/>
          </p:nvCxnSpPr>
          <p:spPr>
            <a:xfrm>
              <a:off x="8722504" y="4145980"/>
              <a:ext cx="10735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0591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FFF2D6-3C81-4FC7-94E4-1BB8954B6C60}"/>
              </a:ext>
            </a:extLst>
          </p:cNvPr>
          <p:cNvSpPr txBox="1"/>
          <p:nvPr/>
        </p:nvSpPr>
        <p:spPr>
          <a:xfrm>
            <a:off x="2854036" y="203303"/>
            <a:ext cx="6691746" cy="584775"/>
          </a:xfrm>
          <a:prstGeom prst="rect">
            <a:avLst/>
          </a:prstGeom>
          <a:noFill/>
        </p:spPr>
        <p:txBody>
          <a:bodyPr wrap="square" rtlCol="0">
            <a:spAutoFit/>
          </a:bodyPr>
          <a:lstStyle/>
          <a:p>
            <a:pPr algn="ctr"/>
            <a:r>
              <a:rPr lang="en-US" sz="3200" dirty="0"/>
              <a:t>Various Types of Gyroscopes</a:t>
            </a:r>
          </a:p>
        </p:txBody>
      </p:sp>
      <p:sp>
        <p:nvSpPr>
          <p:cNvPr id="3" name="TextBox 2">
            <a:extLst>
              <a:ext uri="{FF2B5EF4-FFF2-40B4-BE49-F238E27FC236}">
                <a16:creationId xmlns:a16="http://schemas.microsoft.com/office/drawing/2014/main" id="{9F57CA23-C4AD-4589-A5E8-FEBEFFEB54B5}"/>
              </a:ext>
            </a:extLst>
          </p:cNvPr>
          <p:cNvSpPr txBox="1"/>
          <p:nvPr/>
        </p:nvSpPr>
        <p:spPr>
          <a:xfrm>
            <a:off x="845129" y="942086"/>
            <a:ext cx="10418616" cy="2431435"/>
          </a:xfrm>
          <a:prstGeom prst="rect">
            <a:avLst/>
          </a:prstGeom>
          <a:noFill/>
        </p:spPr>
        <p:txBody>
          <a:bodyPr wrap="square" rtlCol="0">
            <a:spAutoFit/>
          </a:bodyPr>
          <a:lstStyle/>
          <a:p>
            <a:pPr marL="285750" indent="-285750">
              <a:buFont typeface="Arial" panose="020B0604020202020204" pitchFamily="34" charset="0"/>
              <a:buChar char="•"/>
            </a:pPr>
            <a:r>
              <a:rPr lang="en-US" sz="2400" b="1" dirty="0"/>
              <a:t>Mechanical</a:t>
            </a:r>
            <a:r>
              <a:rPr lang="en-US" sz="2400" dirty="0"/>
              <a:t> – </a:t>
            </a:r>
            <a:r>
              <a:rPr lang="en-US" sz="2200" dirty="0"/>
              <a:t>A small metallic disk (a.k.a. rotor) is stabilized by the angular momentum that is generated when the rotor is spun at a very high spin rate.  The rotor is housed in a 3-axis gimbal mechanism that allows the frame of the gyro (and thus the body of the vehicle) to rotate freely around the spinning rotor.  Low friction electrical pick-ups on the gimbal axles are used to determine the position of the gyro body relative to the spinning rotor. </a:t>
            </a:r>
          </a:p>
          <a:p>
            <a:pPr marL="285750" indent="-28575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3C30F584-AC83-4889-9D9E-09DA7CE9A67E}"/>
              </a:ext>
            </a:extLst>
          </p:cNvPr>
          <p:cNvSpPr txBox="1"/>
          <p:nvPr/>
        </p:nvSpPr>
        <p:spPr>
          <a:xfrm>
            <a:off x="845129" y="3262681"/>
            <a:ext cx="10654144" cy="2831544"/>
          </a:xfrm>
          <a:prstGeom prst="rect">
            <a:avLst/>
          </a:prstGeom>
          <a:noFill/>
        </p:spPr>
        <p:txBody>
          <a:bodyPr wrap="square" rtlCol="0">
            <a:spAutoFit/>
          </a:bodyPr>
          <a:lstStyle/>
          <a:p>
            <a:pPr marL="285750" indent="-285750">
              <a:buFont typeface="Arial" panose="020B0604020202020204" pitchFamily="34" charset="0"/>
              <a:buChar char="•"/>
            </a:pPr>
            <a:r>
              <a:rPr lang="en-US" sz="2400" b="1" dirty="0"/>
              <a:t>MEMS (Miniature Electrical Mechanical Systems) </a:t>
            </a:r>
            <a:r>
              <a:rPr lang="en-US" sz="2400" dirty="0"/>
              <a:t>– </a:t>
            </a:r>
            <a:r>
              <a:rPr lang="en-US" sz="2200" dirty="0"/>
              <a:t>These devices use a very small metal-ceramic mass that is attached to an unbelievably fine spring mechanism.  The special mass expands and contacts when it is subjected to an alternating electrical current.  When the mass is subjected to a pulsing electrical current it grows and shrinks along a single axis, and this dynamic motion creates a stabilizing effect.  When the gyro is moved, the mass has a tendency to stay in the same orientation.  The orientation of the mass can then be measured using extremely fine position sensors.  These gyros are found in smart phones and drones.  Their accuracy is only on the order of a few degrees.  </a:t>
            </a:r>
            <a:endParaRPr lang="en-US" dirty="0"/>
          </a:p>
        </p:txBody>
      </p:sp>
      <p:sp>
        <p:nvSpPr>
          <p:cNvPr id="5" name="Slide Number Placeholder 4">
            <a:extLst>
              <a:ext uri="{FF2B5EF4-FFF2-40B4-BE49-F238E27FC236}">
                <a16:creationId xmlns:a16="http://schemas.microsoft.com/office/drawing/2014/main" id="{708EC99B-0DBD-452C-ACF7-9DC36A3628ED}"/>
              </a:ext>
            </a:extLst>
          </p:cNvPr>
          <p:cNvSpPr>
            <a:spLocks noGrp="1"/>
          </p:cNvSpPr>
          <p:nvPr>
            <p:ph type="sldNum" sz="quarter" idx="12"/>
          </p:nvPr>
        </p:nvSpPr>
        <p:spPr/>
        <p:txBody>
          <a:bodyPr/>
          <a:lstStyle/>
          <a:p>
            <a:fld id="{EDF73B78-0880-4E02-90CA-70600498D43E}" type="slidenum">
              <a:rPr lang="en-US" smtClean="0"/>
              <a:t>2</a:t>
            </a:fld>
            <a:endParaRPr lang="en-US"/>
          </a:p>
        </p:txBody>
      </p:sp>
    </p:spTree>
    <p:extLst>
      <p:ext uri="{BB962C8B-B14F-4D97-AF65-F5344CB8AC3E}">
        <p14:creationId xmlns:p14="http://schemas.microsoft.com/office/powerpoint/2010/main" val="361287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0F1984-D542-4687-8F31-8F2A316BE243}"/>
              </a:ext>
            </a:extLst>
          </p:cNvPr>
          <p:cNvSpPr txBox="1"/>
          <p:nvPr/>
        </p:nvSpPr>
        <p:spPr>
          <a:xfrm>
            <a:off x="886691" y="1148800"/>
            <a:ext cx="10467109" cy="2154436"/>
          </a:xfrm>
          <a:prstGeom prst="rect">
            <a:avLst/>
          </a:prstGeom>
          <a:noFill/>
        </p:spPr>
        <p:txBody>
          <a:bodyPr wrap="square" rtlCol="0">
            <a:spAutoFit/>
          </a:bodyPr>
          <a:lstStyle/>
          <a:p>
            <a:pPr marL="285750" indent="-285750">
              <a:buFont typeface="Arial" panose="020B0604020202020204" pitchFamily="34" charset="0"/>
              <a:buChar char="•"/>
            </a:pPr>
            <a:r>
              <a:rPr lang="en-US" sz="2400" b="1" dirty="0"/>
              <a:t>Fiber Optic </a:t>
            </a:r>
            <a:r>
              <a:rPr lang="en-US" sz="2400" dirty="0"/>
              <a:t>– </a:t>
            </a:r>
            <a:r>
              <a:rPr lang="en-US" sz="2200" dirty="0"/>
              <a:t>A beam of light is split by a semi-transparent mirror and the two beams travel in opposite directions along a long coil of fiber optic cable.  As the gyro is rotated, one of the light beams begins to lag the other ever so slightly and the waves of the two light beams become slightly out of phase.  When both beams recombine at a diode detector at the end of the coil an interference pattern is created.  The magnitude of the phase shift of the pattern is proportional to the rotation rate of the gyro.  </a:t>
            </a:r>
            <a:endParaRPr lang="en-US" dirty="0"/>
          </a:p>
        </p:txBody>
      </p:sp>
      <p:sp>
        <p:nvSpPr>
          <p:cNvPr id="6" name="TextBox 5">
            <a:extLst>
              <a:ext uri="{FF2B5EF4-FFF2-40B4-BE49-F238E27FC236}">
                <a16:creationId xmlns:a16="http://schemas.microsoft.com/office/drawing/2014/main" id="{69602D25-78CF-42E8-B8DC-9E833F98CDF2}"/>
              </a:ext>
            </a:extLst>
          </p:cNvPr>
          <p:cNvSpPr txBox="1"/>
          <p:nvPr/>
        </p:nvSpPr>
        <p:spPr>
          <a:xfrm>
            <a:off x="872836" y="3530844"/>
            <a:ext cx="10446327" cy="2831544"/>
          </a:xfrm>
          <a:prstGeom prst="rect">
            <a:avLst/>
          </a:prstGeom>
          <a:noFill/>
        </p:spPr>
        <p:txBody>
          <a:bodyPr wrap="square" rtlCol="0">
            <a:spAutoFit/>
          </a:bodyPr>
          <a:lstStyle/>
          <a:p>
            <a:pPr marL="285750" indent="-285750">
              <a:buFont typeface="Arial" panose="020B0604020202020204" pitchFamily="34" charset="0"/>
              <a:buChar char="•"/>
            </a:pPr>
            <a:r>
              <a:rPr lang="en-US" sz="2400" b="1" dirty="0"/>
              <a:t>Ring Laser </a:t>
            </a:r>
            <a:r>
              <a:rPr lang="en-US" sz="2400" dirty="0"/>
              <a:t>– </a:t>
            </a:r>
            <a:r>
              <a:rPr lang="en-US" sz="2200" dirty="0"/>
              <a:t>A Ring Laser gyro works in much the same way as a fiber optic gyro except there is no fiber optic cable.  The light beams travel in the opposite directions through a guide tube and rotation of the gyro induces a minute difference in the frequencies of the beams.  An interference pattern is created when the two light beams are compared to one another after traveling around the tube.  As the interference pattern shifts due to changing rotational rates of the vehicle, the diode sends out electrical pulses.  Each pulse is a small angle of rotation and the frequency of the pulses represents the angular rate. </a:t>
            </a:r>
            <a:endParaRPr lang="en-US" dirty="0"/>
          </a:p>
        </p:txBody>
      </p:sp>
      <p:sp>
        <p:nvSpPr>
          <p:cNvPr id="3" name="Slide Number Placeholder 2">
            <a:extLst>
              <a:ext uri="{FF2B5EF4-FFF2-40B4-BE49-F238E27FC236}">
                <a16:creationId xmlns:a16="http://schemas.microsoft.com/office/drawing/2014/main" id="{CDA8736E-440A-49B0-84A4-F8DEA767ACAD}"/>
              </a:ext>
            </a:extLst>
          </p:cNvPr>
          <p:cNvSpPr>
            <a:spLocks noGrp="1"/>
          </p:cNvSpPr>
          <p:nvPr>
            <p:ph type="sldNum" sz="quarter" idx="12"/>
          </p:nvPr>
        </p:nvSpPr>
        <p:spPr/>
        <p:txBody>
          <a:bodyPr/>
          <a:lstStyle/>
          <a:p>
            <a:fld id="{EDF73B78-0880-4E02-90CA-70600498D43E}" type="slidenum">
              <a:rPr lang="en-US" smtClean="0"/>
              <a:t>3</a:t>
            </a:fld>
            <a:endParaRPr lang="en-US"/>
          </a:p>
        </p:txBody>
      </p:sp>
      <p:sp>
        <p:nvSpPr>
          <p:cNvPr id="7" name="TextBox 6">
            <a:extLst>
              <a:ext uri="{FF2B5EF4-FFF2-40B4-BE49-F238E27FC236}">
                <a16:creationId xmlns:a16="http://schemas.microsoft.com/office/drawing/2014/main" id="{31A29528-8F22-43D1-8C85-F1D5CB49DF2C}"/>
              </a:ext>
            </a:extLst>
          </p:cNvPr>
          <p:cNvSpPr txBox="1"/>
          <p:nvPr/>
        </p:nvSpPr>
        <p:spPr>
          <a:xfrm>
            <a:off x="2854036" y="203303"/>
            <a:ext cx="6691746" cy="584775"/>
          </a:xfrm>
          <a:prstGeom prst="rect">
            <a:avLst/>
          </a:prstGeom>
          <a:noFill/>
        </p:spPr>
        <p:txBody>
          <a:bodyPr wrap="square" rtlCol="0">
            <a:spAutoFit/>
          </a:bodyPr>
          <a:lstStyle/>
          <a:p>
            <a:pPr algn="ctr"/>
            <a:r>
              <a:rPr lang="en-US" sz="3200" dirty="0"/>
              <a:t>Various Types of Gyroscopes</a:t>
            </a:r>
          </a:p>
        </p:txBody>
      </p:sp>
    </p:spTree>
    <p:extLst>
      <p:ext uri="{BB962C8B-B14F-4D97-AF65-F5344CB8AC3E}">
        <p14:creationId xmlns:p14="http://schemas.microsoft.com/office/powerpoint/2010/main" val="3487676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FFF2D6-3C81-4FC7-94E4-1BB8954B6C60}"/>
              </a:ext>
            </a:extLst>
          </p:cNvPr>
          <p:cNvSpPr txBox="1"/>
          <p:nvPr/>
        </p:nvSpPr>
        <p:spPr>
          <a:xfrm>
            <a:off x="2008909" y="179717"/>
            <a:ext cx="7675418" cy="584775"/>
          </a:xfrm>
          <a:prstGeom prst="rect">
            <a:avLst/>
          </a:prstGeom>
          <a:noFill/>
        </p:spPr>
        <p:txBody>
          <a:bodyPr wrap="square" rtlCol="0">
            <a:spAutoFit/>
          </a:bodyPr>
          <a:lstStyle/>
          <a:p>
            <a:pPr algn="ctr"/>
            <a:r>
              <a:rPr lang="en-US" sz="3200" dirty="0"/>
              <a:t>Things that Gyroscopes can Sense</a:t>
            </a:r>
          </a:p>
        </p:txBody>
      </p:sp>
      <p:sp>
        <p:nvSpPr>
          <p:cNvPr id="5" name="TextBox 4">
            <a:extLst>
              <a:ext uri="{FF2B5EF4-FFF2-40B4-BE49-F238E27FC236}">
                <a16:creationId xmlns:a16="http://schemas.microsoft.com/office/drawing/2014/main" id="{200F1984-D542-4687-8F31-8F2A316BE243}"/>
              </a:ext>
            </a:extLst>
          </p:cNvPr>
          <p:cNvSpPr txBox="1"/>
          <p:nvPr/>
        </p:nvSpPr>
        <p:spPr>
          <a:xfrm>
            <a:off x="1011383" y="1113697"/>
            <a:ext cx="10193230" cy="3170099"/>
          </a:xfrm>
          <a:prstGeom prst="rect">
            <a:avLst/>
          </a:prstGeom>
          <a:noFill/>
        </p:spPr>
        <p:txBody>
          <a:bodyPr wrap="square" rtlCol="0">
            <a:spAutoFit/>
          </a:bodyPr>
          <a:lstStyle/>
          <a:p>
            <a:pPr marL="285750" indent="-285750">
              <a:buFont typeface="Arial" panose="020B0604020202020204" pitchFamily="34" charset="0"/>
              <a:buChar char="•"/>
            </a:pPr>
            <a:r>
              <a:rPr lang="en-US" sz="2400" b="1" dirty="0"/>
              <a:t>Orientation </a:t>
            </a:r>
            <a:r>
              <a:rPr lang="en-US" sz="2400" dirty="0"/>
              <a:t>– </a:t>
            </a:r>
            <a:r>
              <a:rPr lang="en-US" sz="2200" dirty="0"/>
              <a:t>A gyro can be used to measure how far the gyro frame has moved from some initial reference orientation.  Prior to use, a gyro is “caged”, which means its three principle axes are aligned with the three principle axes of the body (i.e. spacecraft) holding the gyro.  In a mechanical gyro this is done mechanically.  In an optical gyro this is done electronically.  A some point (usually before take off or launch) the gyro is “uncaged” and the gyro is free to rotate inside the gyro housing and spacecraft.  It’s not quite the same thing for an optical gyro since it has no moving parts, but technically the same idea.   Low friction potentiometers are used to determine how far the housing has  rotated around the stabilized spinning gyro disk.</a:t>
            </a:r>
          </a:p>
        </p:txBody>
      </p:sp>
      <p:sp>
        <p:nvSpPr>
          <p:cNvPr id="6" name="TextBox 5">
            <a:extLst>
              <a:ext uri="{FF2B5EF4-FFF2-40B4-BE49-F238E27FC236}">
                <a16:creationId xmlns:a16="http://schemas.microsoft.com/office/drawing/2014/main" id="{69602D25-78CF-42E8-B8DC-9E833F98CDF2}"/>
              </a:ext>
            </a:extLst>
          </p:cNvPr>
          <p:cNvSpPr txBox="1"/>
          <p:nvPr/>
        </p:nvSpPr>
        <p:spPr>
          <a:xfrm>
            <a:off x="1011382" y="4486422"/>
            <a:ext cx="10193229" cy="1138773"/>
          </a:xfrm>
          <a:prstGeom prst="rect">
            <a:avLst/>
          </a:prstGeom>
          <a:noFill/>
        </p:spPr>
        <p:txBody>
          <a:bodyPr wrap="square" rtlCol="0">
            <a:spAutoFit/>
          </a:bodyPr>
          <a:lstStyle/>
          <a:p>
            <a:pPr marL="285750" indent="-285750">
              <a:buFont typeface="Arial" panose="020B0604020202020204" pitchFamily="34" charset="0"/>
              <a:buChar char="•"/>
            </a:pPr>
            <a:r>
              <a:rPr lang="en-US" sz="2400" b="1" dirty="0"/>
              <a:t>Rates </a:t>
            </a:r>
            <a:r>
              <a:rPr lang="en-US" sz="2400" dirty="0"/>
              <a:t>– </a:t>
            </a:r>
            <a:r>
              <a:rPr lang="en-US" sz="2200" dirty="0"/>
              <a:t>The stabilized spinning rotor can be attached to a spring.  The rotor deflects inside the housing but is retarded by the spring.  The larger the rate (i.e. pitch rate), the larger the deflection.  The deflection is measured by very fine sensors.</a:t>
            </a:r>
          </a:p>
        </p:txBody>
      </p:sp>
      <p:sp>
        <p:nvSpPr>
          <p:cNvPr id="3" name="Slide Number Placeholder 2">
            <a:extLst>
              <a:ext uri="{FF2B5EF4-FFF2-40B4-BE49-F238E27FC236}">
                <a16:creationId xmlns:a16="http://schemas.microsoft.com/office/drawing/2014/main" id="{0E158697-44BA-401C-8A0B-D5902DF4F7D6}"/>
              </a:ext>
            </a:extLst>
          </p:cNvPr>
          <p:cNvSpPr>
            <a:spLocks noGrp="1"/>
          </p:cNvSpPr>
          <p:nvPr>
            <p:ph type="sldNum" sz="quarter" idx="12"/>
          </p:nvPr>
        </p:nvSpPr>
        <p:spPr/>
        <p:txBody>
          <a:bodyPr/>
          <a:lstStyle/>
          <a:p>
            <a:fld id="{EDF73B78-0880-4E02-90CA-70600498D43E}" type="slidenum">
              <a:rPr lang="en-US" smtClean="0"/>
              <a:t>4</a:t>
            </a:fld>
            <a:endParaRPr lang="en-US"/>
          </a:p>
        </p:txBody>
      </p:sp>
    </p:spTree>
    <p:extLst>
      <p:ext uri="{BB962C8B-B14F-4D97-AF65-F5344CB8AC3E}">
        <p14:creationId xmlns:p14="http://schemas.microsoft.com/office/powerpoint/2010/main" val="309099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FFF2D6-3C81-4FC7-94E4-1BB8954B6C60}"/>
              </a:ext>
            </a:extLst>
          </p:cNvPr>
          <p:cNvSpPr txBox="1"/>
          <p:nvPr/>
        </p:nvSpPr>
        <p:spPr>
          <a:xfrm>
            <a:off x="2854036" y="314143"/>
            <a:ext cx="6691746" cy="584775"/>
          </a:xfrm>
          <a:prstGeom prst="rect">
            <a:avLst/>
          </a:prstGeom>
          <a:noFill/>
        </p:spPr>
        <p:txBody>
          <a:bodyPr wrap="square" rtlCol="0">
            <a:spAutoFit/>
          </a:bodyPr>
          <a:lstStyle/>
          <a:p>
            <a:pPr algn="ctr"/>
            <a:r>
              <a:rPr lang="en-US" sz="3200" dirty="0"/>
              <a:t>Everyday Gyroscopes</a:t>
            </a:r>
          </a:p>
        </p:txBody>
      </p:sp>
      <p:sp>
        <p:nvSpPr>
          <p:cNvPr id="5" name="TextBox 4">
            <a:extLst>
              <a:ext uri="{FF2B5EF4-FFF2-40B4-BE49-F238E27FC236}">
                <a16:creationId xmlns:a16="http://schemas.microsoft.com/office/drawing/2014/main" id="{200F1984-D542-4687-8F31-8F2A316BE243}"/>
              </a:ext>
            </a:extLst>
          </p:cNvPr>
          <p:cNvSpPr txBox="1"/>
          <p:nvPr/>
        </p:nvSpPr>
        <p:spPr>
          <a:xfrm>
            <a:off x="1163782" y="1384334"/>
            <a:ext cx="10044545" cy="1200329"/>
          </a:xfrm>
          <a:prstGeom prst="rect">
            <a:avLst/>
          </a:prstGeom>
          <a:noFill/>
        </p:spPr>
        <p:txBody>
          <a:bodyPr wrap="square" rtlCol="0">
            <a:spAutoFit/>
          </a:bodyPr>
          <a:lstStyle/>
          <a:p>
            <a:pPr marL="285750" indent="-285750">
              <a:buFont typeface="Arial" panose="020B0604020202020204" pitchFamily="34" charset="0"/>
              <a:buChar char="•"/>
            </a:pPr>
            <a:r>
              <a:rPr lang="en-US" sz="2400" b="1" dirty="0"/>
              <a:t>Spinning Top </a:t>
            </a:r>
            <a:r>
              <a:rPr lang="en-US" sz="2400" dirty="0"/>
              <a:t>– A toy top is a simple gyroscope.  The top doesn’t fall over due to the stabilizing effect of the spin and the associated angular momentum vector.</a:t>
            </a:r>
            <a:endParaRPr lang="en-US" dirty="0"/>
          </a:p>
        </p:txBody>
      </p:sp>
      <p:sp>
        <p:nvSpPr>
          <p:cNvPr id="6" name="TextBox 5">
            <a:extLst>
              <a:ext uri="{FF2B5EF4-FFF2-40B4-BE49-F238E27FC236}">
                <a16:creationId xmlns:a16="http://schemas.microsoft.com/office/drawing/2014/main" id="{69602D25-78CF-42E8-B8DC-9E833F98CDF2}"/>
              </a:ext>
            </a:extLst>
          </p:cNvPr>
          <p:cNvSpPr txBox="1"/>
          <p:nvPr/>
        </p:nvSpPr>
        <p:spPr>
          <a:xfrm>
            <a:off x="1163782" y="3008523"/>
            <a:ext cx="9518073" cy="2308324"/>
          </a:xfrm>
          <a:prstGeom prst="rect">
            <a:avLst/>
          </a:prstGeom>
          <a:noFill/>
        </p:spPr>
        <p:txBody>
          <a:bodyPr wrap="square" rtlCol="0">
            <a:spAutoFit/>
          </a:bodyPr>
          <a:lstStyle/>
          <a:p>
            <a:pPr marL="285750" indent="-285750">
              <a:buFont typeface="Arial" panose="020B0604020202020204" pitchFamily="34" charset="0"/>
              <a:buChar char="•"/>
            </a:pPr>
            <a:r>
              <a:rPr lang="en-US" sz="2400" b="1" dirty="0"/>
              <a:t>Bicycle </a:t>
            </a:r>
            <a:r>
              <a:rPr lang="en-US" sz="2400" dirty="0"/>
              <a:t>– One of the reasons you can balance on a bicycle is the fact that the two wheels serve as gyros that stabilize the bicycle and keep it from falling over.  Have you ever noticed that it is easier to balance on a bike when it’s moving compared to when it’s standing still?  Part of this is due to the forward motion of the bike and your brain making corrections, but another part of it is due to the spinning wheels acting as gyroscopes.</a:t>
            </a:r>
            <a:endParaRPr lang="en-US" dirty="0"/>
          </a:p>
        </p:txBody>
      </p:sp>
      <p:sp>
        <p:nvSpPr>
          <p:cNvPr id="3" name="Slide Number Placeholder 2">
            <a:extLst>
              <a:ext uri="{FF2B5EF4-FFF2-40B4-BE49-F238E27FC236}">
                <a16:creationId xmlns:a16="http://schemas.microsoft.com/office/drawing/2014/main" id="{C4502D23-2570-4195-BACB-FF7CDA38ADCA}"/>
              </a:ext>
            </a:extLst>
          </p:cNvPr>
          <p:cNvSpPr>
            <a:spLocks noGrp="1"/>
          </p:cNvSpPr>
          <p:nvPr>
            <p:ph type="sldNum" sz="quarter" idx="12"/>
          </p:nvPr>
        </p:nvSpPr>
        <p:spPr/>
        <p:txBody>
          <a:bodyPr/>
          <a:lstStyle/>
          <a:p>
            <a:fld id="{EDF73B78-0880-4E02-90CA-70600498D43E}" type="slidenum">
              <a:rPr lang="en-US" smtClean="0"/>
              <a:t>5</a:t>
            </a:fld>
            <a:endParaRPr lang="en-US"/>
          </a:p>
        </p:txBody>
      </p:sp>
    </p:spTree>
    <p:extLst>
      <p:ext uri="{BB962C8B-B14F-4D97-AF65-F5344CB8AC3E}">
        <p14:creationId xmlns:p14="http://schemas.microsoft.com/office/powerpoint/2010/main" val="314524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FFF2D6-3C81-4FC7-94E4-1BB8954B6C60}"/>
              </a:ext>
            </a:extLst>
          </p:cNvPr>
          <p:cNvSpPr txBox="1"/>
          <p:nvPr/>
        </p:nvSpPr>
        <p:spPr>
          <a:xfrm>
            <a:off x="2854036" y="314143"/>
            <a:ext cx="6691746" cy="584775"/>
          </a:xfrm>
          <a:prstGeom prst="rect">
            <a:avLst/>
          </a:prstGeom>
          <a:noFill/>
        </p:spPr>
        <p:txBody>
          <a:bodyPr wrap="square" rtlCol="0">
            <a:spAutoFit/>
          </a:bodyPr>
          <a:lstStyle/>
          <a:p>
            <a:pPr algn="ctr"/>
            <a:r>
              <a:rPr lang="en-US" sz="3200" dirty="0"/>
              <a:t>Everyday Gyroscopes</a:t>
            </a:r>
          </a:p>
        </p:txBody>
      </p:sp>
      <p:sp>
        <p:nvSpPr>
          <p:cNvPr id="5" name="TextBox 4">
            <a:extLst>
              <a:ext uri="{FF2B5EF4-FFF2-40B4-BE49-F238E27FC236}">
                <a16:creationId xmlns:a16="http://schemas.microsoft.com/office/drawing/2014/main" id="{200F1984-D542-4687-8F31-8F2A316BE243}"/>
              </a:ext>
            </a:extLst>
          </p:cNvPr>
          <p:cNvSpPr txBox="1"/>
          <p:nvPr/>
        </p:nvSpPr>
        <p:spPr>
          <a:xfrm>
            <a:off x="1163782" y="1384334"/>
            <a:ext cx="10044545" cy="1200329"/>
          </a:xfrm>
          <a:prstGeom prst="rect">
            <a:avLst/>
          </a:prstGeom>
          <a:noFill/>
        </p:spPr>
        <p:txBody>
          <a:bodyPr wrap="square" rtlCol="0">
            <a:spAutoFit/>
          </a:bodyPr>
          <a:lstStyle/>
          <a:p>
            <a:pPr marL="285750" indent="-285750">
              <a:buFont typeface="Arial" panose="020B0604020202020204" pitchFamily="34" charset="0"/>
              <a:buChar char="•"/>
            </a:pPr>
            <a:r>
              <a:rPr lang="en-US" sz="2400" b="1" dirty="0"/>
              <a:t>Perfectly Thrown Football </a:t>
            </a:r>
            <a:r>
              <a:rPr lang="en-US" sz="2400" dirty="0"/>
              <a:t>– The perfect “spiral” pass relies on gyroscopic forces interacting with aerodynamic forces to ensure the spinning axis of the football follows along the flight elevation of the ball’s trajectory. </a:t>
            </a:r>
            <a:endParaRPr lang="en-US" dirty="0"/>
          </a:p>
        </p:txBody>
      </p:sp>
      <p:sp>
        <p:nvSpPr>
          <p:cNvPr id="3" name="Slide Number Placeholder 2">
            <a:extLst>
              <a:ext uri="{FF2B5EF4-FFF2-40B4-BE49-F238E27FC236}">
                <a16:creationId xmlns:a16="http://schemas.microsoft.com/office/drawing/2014/main" id="{C4502D23-2570-4195-BACB-FF7CDA38ADCA}"/>
              </a:ext>
            </a:extLst>
          </p:cNvPr>
          <p:cNvSpPr>
            <a:spLocks noGrp="1"/>
          </p:cNvSpPr>
          <p:nvPr>
            <p:ph type="sldNum" sz="quarter" idx="12"/>
          </p:nvPr>
        </p:nvSpPr>
        <p:spPr/>
        <p:txBody>
          <a:bodyPr/>
          <a:lstStyle/>
          <a:p>
            <a:fld id="{EDF73B78-0880-4E02-90CA-70600498D43E}" type="slidenum">
              <a:rPr lang="en-US" smtClean="0"/>
              <a:t>6</a:t>
            </a:fld>
            <a:endParaRPr lang="en-US"/>
          </a:p>
        </p:txBody>
      </p:sp>
      <p:grpSp>
        <p:nvGrpSpPr>
          <p:cNvPr id="19" name="Group 18">
            <a:extLst>
              <a:ext uri="{FF2B5EF4-FFF2-40B4-BE49-F238E27FC236}">
                <a16:creationId xmlns:a16="http://schemas.microsoft.com/office/drawing/2014/main" id="{7F6C1C48-F364-4E86-903F-6E10A61A27EA}"/>
              </a:ext>
            </a:extLst>
          </p:cNvPr>
          <p:cNvGrpSpPr/>
          <p:nvPr/>
        </p:nvGrpSpPr>
        <p:grpSpPr>
          <a:xfrm>
            <a:off x="4046642" y="3024999"/>
            <a:ext cx="4098715" cy="1471656"/>
            <a:chOff x="3324973" y="3317320"/>
            <a:chExt cx="5610386" cy="2140848"/>
          </a:xfrm>
        </p:grpSpPr>
        <p:sp>
          <p:nvSpPr>
            <p:cNvPr id="4" name="Freeform: Shape 3">
              <a:extLst>
                <a:ext uri="{FF2B5EF4-FFF2-40B4-BE49-F238E27FC236}">
                  <a16:creationId xmlns:a16="http://schemas.microsoft.com/office/drawing/2014/main" id="{5D2F28BE-84AE-4A73-A04A-32C04DE8C7B0}"/>
                </a:ext>
              </a:extLst>
            </p:cNvPr>
            <p:cNvSpPr/>
            <p:nvPr/>
          </p:nvSpPr>
          <p:spPr>
            <a:xfrm>
              <a:off x="3324973" y="3317320"/>
              <a:ext cx="5610386" cy="2140848"/>
            </a:xfrm>
            <a:custGeom>
              <a:avLst/>
              <a:gdLst>
                <a:gd name="connsiteX0" fmla="*/ 0 w 8105613"/>
                <a:gd name="connsiteY0" fmla="*/ 2154996 h 2154996"/>
                <a:gd name="connsiteX1" fmla="*/ 1255362 w 8105613"/>
                <a:gd name="connsiteY1" fmla="*/ 853138 h 2154996"/>
                <a:gd name="connsiteX2" fmla="*/ 2758698 w 8105613"/>
                <a:gd name="connsiteY2" fmla="*/ 124718 h 2154996"/>
                <a:gd name="connsiteX3" fmla="*/ 4014061 w 8105613"/>
                <a:gd name="connsiteY3" fmla="*/ 31728 h 2154996"/>
                <a:gd name="connsiteX4" fmla="*/ 5687878 w 8105613"/>
                <a:gd name="connsiteY4" fmla="*/ 465680 h 2154996"/>
                <a:gd name="connsiteX5" fmla="*/ 7423688 w 8105613"/>
                <a:gd name="connsiteY5" fmla="*/ 1473070 h 2154996"/>
                <a:gd name="connsiteX6" fmla="*/ 8105613 w 8105613"/>
                <a:gd name="connsiteY6" fmla="*/ 2139497 h 2154996"/>
                <a:gd name="connsiteX0" fmla="*/ 0 w 8105613"/>
                <a:gd name="connsiteY0" fmla="*/ 2154996 h 2154996"/>
                <a:gd name="connsiteX1" fmla="*/ 1255362 w 8105613"/>
                <a:gd name="connsiteY1" fmla="*/ 853138 h 2154996"/>
                <a:gd name="connsiteX2" fmla="*/ 2758698 w 8105613"/>
                <a:gd name="connsiteY2" fmla="*/ 124718 h 2154996"/>
                <a:gd name="connsiteX3" fmla="*/ 4358491 w 8105613"/>
                <a:gd name="connsiteY3" fmla="*/ 31728 h 2154996"/>
                <a:gd name="connsiteX4" fmla="*/ 5687878 w 8105613"/>
                <a:gd name="connsiteY4" fmla="*/ 465680 h 2154996"/>
                <a:gd name="connsiteX5" fmla="*/ 7423688 w 8105613"/>
                <a:gd name="connsiteY5" fmla="*/ 1473070 h 2154996"/>
                <a:gd name="connsiteX6" fmla="*/ 8105613 w 8105613"/>
                <a:gd name="connsiteY6" fmla="*/ 2139497 h 2154996"/>
                <a:gd name="connsiteX0" fmla="*/ 0 w 8105613"/>
                <a:gd name="connsiteY0" fmla="*/ 2154996 h 2154996"/>
                <a:gd name="connsiteX1" fmla="*/ 1255362 w 8105613"/>
                <a:gd name="connsiteY1" fmla="*/ 853138 h 2154996"/>
                <a:gd name="connsiteX2" fmla="*/ 2758698 w 8105613"/>
                <a:gd name="connsiteY2" fmla="*/ 124718 h 2154996"/>
                <a:gd name="connsiteX3" fmla="*/ 4611073 w 8105613"/>
                <a:gd name="connsiteY3" fmla="*/ 31728 h 2154996"/>
                <a:gd name="connsiteX4" fmla="*/ 5687878 w 8105613"/>
                <a:gd name="connsiteY4" fmla="*/ 465680 h 2154996"/>
                <a:gd name="connsiteX5" fmla="*/ 7423688 w 8105613"/>
                <a:gd name="connsiteY5" fmla="*/ 1473070 h 2154996"/>
                <a:gd name="connsiteX6" fmla="*/ 8105613 w 8105613"/>
                <a:gd name="connsiteY6" fmla="*/ 2139497 h 2154996"/>
                <a:gd name="connsiteX0" fmla="*/ 0 w 8105613"/>
                <a:gd name="connsiteY0" fmla="*/ 2160716 h 2160716"/>
                <a:gd name="connsiteX1" fmla="*/ 1255362 w 8105613"/>
                <a:gd name="connsiteY1" fmla="*/ 858858 h 2160716"/>
                <a:gd name="connsiteX2" fmla="*/ 2758698 w 8105613"/>
                <a:gd name="connsiteY2" fmla="*/ 130438 h 2160716"/>
                <a:gd name="connsiteX3" fmla="*/ 4611073 w 8105613"/>
                <a:gd name="connsiteY3" fmla="*/ 37448 h 2160716"/>
                <a:gd name="connsiteX4" fmla="*/ 6124158 w 8105613"/>
                <a:gd name="connsiteY4" fmla="*/ 548891 h 2160716"/>
                <a:gd name="connsiteX5" fmla="*/ 7423688 w 8105613"/>
                <a:gd name="connsiteY5" fmla="*/ 1478790 h 2160716"/>
                <a:gd name="connsiteX6" fmla="*/ 8105613 w 8105613"/>
                <a:gd name="connsiteY6" fmla="*/ 2145217 h 2160716"/>
                <a:gd name="connsiteX0" fmla="*/ 0 w 8105613"/>
                <a:gd name="connsiteY0" fmla="*/ 2185091 h 2185091"/>
                <a:gd name="connsiteX1" fmla="*/ 1255362 w 8105613"/>
                <a:gd name="connsiteY1" fmla="*/ 883233 h 2185091"/>
                <a:gd name="connsiteX2" fmla="*/ 2758698 w 8105613"/>
                <a:gd name="connsiteY2" fmla="*/ 154813 h 2185091"/>
                <a:gd name="connsiteX3" fmla="*/ 4037021 w 8105613"/>
                <a:gd name="connsiteY3" fmla="*/ 30826 h 2185091"/>
                <a:gd name="connsiteX4" fmla="*/ 6124158 w 8105613"/>
                <a:gd name="connsiteY4" fmla="*/ 573266 h 2185091"/>
                <a:gd name="connsiteX5" fmla="*/ 7423688 w 8105613"/>
                <a:gd name="connsiteY5" fmla="*/ 1503165 h 2185091"/>
                <a:gd name="connsiteX6" fmla="*/ 8105613 w 8105613"/>
                <a:gd name="connsiteY6" fmla="*/ 2169592 h 2185091"/>
                <a:gd name="connsiteX0" fmla="*/ 0 w 8105613"/>
                <a:gd name="connsiteY0" fmla="*/ 2162166 h 2162166"/>
                <a:gd name="connsiteX1" fmla="*/ 1255362 w 8105613"/>
                <a:gd name="connsiteY1" fmla="*/ 860308 h 2162166"/>
                <a:gd name="connsiteX2" fmla="*/ 2276495 w 8105613"/>
                <a:gd name="connsiteY2" fmla="*/ 271373 h 2162166"/>
                <a:gd name="connsiteX3" fmla="*/ 4037021 w 8105613"/>
                <a:gd name="connsiteY3" fmla="*/ 7901 h 2162166"/>
                <a:gd name="connsiteX4" fmla="*/ 6124158 w 8105613"/>
                <a:gd name="connsiteY4" fmla="*/ 550341 h 2162166"/>
                <a:gd name="connsiteX5" fmla="*/ 7423688 w 8105613"/>
                <a:gd name="connsiteY5" fmla="*/ 1480240 h 2162166"/>
                <a:gd name="connsiteX6" fmla="*/ 8105613 w 8105613"/>
                <a:gd name="connsiteY6" fmla="*/ 2146667 h 2162166"/>
                <a:gd name="connsiteX0" fmla="*/ 0 w 8105613"/>
                <a:gd name="connsiteY0" fmla="*/ 2155852 h 2155852"/>
                <a:gd name="connsiteX1" fmla="*/ 1255362 w 8105613"/>
                <a:gd name="connsiteY1" fmla="*/ 853994 h 2155852"/>
                <a:gd name="connsiteX2" fmla="*/ 2276495 w 8105613"/>
                <a:gd name="connsiteY2" fmla="*/ 265059 h 2155852"/>
                <a:gd name="connsiteX3" fmla="*/ 4037021 w 8105613"/>
                <a:gd name="connsiteY3" fmla="*/ 1587 h 2155852"/>
                <a:gd name="connsiteX4" fmla="*/ 5710842 w 8105613"/>
                <a:gd name="connsiteY4" fmla="*/ 373545 h 2155852"/>
                <a:gd name="connsiteX5" fmla="*/ 7423688 w 8105613"/>
                <a:gd name="connsiteY5" fmla="*/ 1473926 h 2155852"/>
                <a:gd name="connsiteX6" fmla="*/ 8105613 w 8105613"/>
                <a:gd name="connsiteY6" fmla="*/ 2140353 h 2155852"/>
                <a:gd name="connsiteX0" fmla="*/ 0 w 8105613"/>
                <a:gd name="connsiteY0" fmla="*/ 2155852 h 2155852"/>
                <a:gd name="connsiteX1" fmla="*/ 1255362 w 8105613"/>
                <a:gd name="connsiteY1" fmla="*/ 853994 h 2155852"/>
                <a:gd name="connsiteX2" fmla="*/ 2276495 w 8105613"/>
                <a:gd name="connsiteY2" fmla="*/ 265059 h 2155852"/>
                <a:gd name="connsiteX3" fmla="*/ 4037021 w 8105613"/>
                <a:gd name="connsiteY3" fmla="*/ 1587 h 2155852"/>
                <a:gd name="connsiteX4" fmla="*/ 5710842 w 8105613"/>
                <a:gd name="connsiteY4" fmla="*/ 373545 h 2155852"/>
                <a:gd name="connsiteX5" fmla="*/ 7033333 w 8105613"/>
                <a:gd name="connsiteY5" fmla="*/ 1179459 h 2155852"/>
                <a:gd name="connsiteX6" fmla="*/ 8105613 w 8105613"/>
                <a:gd name="connsiteY6" fmla="*/ 2140353 h 2155852"/>
                <a:gd name="connsiteX0" fmla="*/ 0 w 8105613"/>
                <a:gd name="connsiteY0" fmla="*/ 2156529 h 2156529"/>
                <a:gd name="connsiteX1" fmla="*/ 887968 w 8105613"/>
                <a:gd name="connsiteY1" fmla="*/ 1149139 h 2156529"/>
                <a:gd name="connsiteX2" fmla="*/ 2276495 w 8105613"/>
                <a:gd name="connsiteY2" fmla="*/ 265736 h 2156529"/>
                <a:gd name="connsiteX3" fmla="*/ 4037021 w 8105613"/>
                <a:gd name="connsiteY3" fmla="*/ 2264 h 2156529"/>
                <a:gd name="connsiteX4" fmla="*/ 5710842 w 8105613"/>
                <a:gd name="connsiteY4" fmla="*/ 374222 h 2156529"/>
                <a:gd name="connsiteX5" fmla="*/ 7033333 w 8105613"/>
                <a:gd name="connsiteY5" fmla="*/ 1180136 h 2156529"/>
                <a:gd name="connsiteX6" fmla="*/ 8105613 w 8105613"/>
                <a:gd name="connsiteY6" fmla="*/ 2141030 h 2156529"/>
                <a:gd name="connsiteX0" fmla="*/ 0 w 8312272"/>
                <a:gd name="connsiteY0" fmla="*/ 2141031 h 2141031"/>
                <a:gd name="connsiteX1" fmla="*/ 1094627 w 8312272"/>
                <a:gd name="connsiteY1" fmla="*/ 1149139 h 2141031"/>
                <a:gd name="connsiteX2" fmla="*/ 2483154 w 8312272"/>
                <a:gd name="connsiteY2" fmla="*/ 265736 h 2141031"/>
                <a:gd name="connsiteX3" fmla="*/ 4243680 w 8312272"/>
                <a:gd name="connsiteY3" fmla="*/ 2264 h 2141031"/>
                <a:gd name="connsiteX4" fmla="*/ 5917501 w 8312272"/>
                <a:gd name="connsiteY4" fmla="*/ 374222 h 2141031"/>
                <a:gd name="connsiteX5" fmla="*/ 7239992 w 8312272"/>
                <a:gd name="connsiteY5" fmla="*/ 1180136 h 2141031"/>
                <a:gd name="connsiteX6" fmla="*/ 8312272 w 8312272"/>
                <a:gd name="connsiteY6" fmla="*/ 2141030 h 2141031"/>
                <a:gd name="connsiteX0" fmla="*/ 0 w 8312272"/>
                <a:gd name="connsiteY0" fmla="*/ 2140848 h 2140848"/>
                <a:gd name="connsiteX1" fmla="*/ 1002778 w 8312272"/>
                <a:gd name="connsiteY1" fmla="*/ 1086963 h 2140848"/>
                <a:gd name="connsiteX2" fmla="*/ 2483154 w 8312272"/>
                <a:gd name="connsiteY2" fmla="*/ 265553 h 2140848"/>
                <a:gd name="connsiteX3" fmla="*/ 4243680 w 8312272"/>
                <a:gd name="connsiteY3" fmla="*/ 2081 h 2140848"/>
                <a:gd name="connsiteX4" fmla="*/ 5917501 w 8312272"/>
                <a:gd name="connsiteY4" fmla="*/ 374039 h 2140848"/>
                <a:gd name="connsiteX5" fmla="*/ 7239992 w 8312272"/>
                <a:gd name="connsiteY5" fmla="*/ 1179953 h 2140848"/>
                <a:gd name="connsiteX6" fmla="*/ 8312272 w 8312272"/>
                <a:gd name="connsiteY6" fmla="*/ 2140847 h 2140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12272" h="2140848">
                  <a:moveTo>
                    <a:pt x="0" y="2140848"/>
                  </a:moveTo>
                  <a:cubicBezTo>
                    <a:pt x="397789" y="1659109"/>
                    <a:pt x="588919" y="1399512"/>
                    <a:pt x="1002778" y="1086963"/>
                  </a:cubicBezTo>
                  <a:cubicBezTo>
                    <a:pt x="1416637" y="774414"/>
                    <a:pt x="1943004" y="446367"/>
                    <a:pt x="2483154" y="265553"/>
                  </a:cubicBezTo>
                  <a:cubicBezTo>
                    <a:pt x="3023304" y="84739"/>
                    <a:pt x="3671289" y="-16000"/>
                    <a:pt x="4243680" y="2081"/>
                  </a:cubicBezTo>
                  <a:cubicBezTo>
                    <a:pt x="4816071" y="20162"/>
                    <a:pt x="5418116" y="177727"/>
                    <a:pt x="5917501" y="374039"/>
                  </a:cubicBezTo>
                  <a:cubicBezTo>
                    <a:pt x="6416886" y="570351"/>
                    <a:pt x="6840864" y="885485"/>
                    <a:pt x="7239992" y="1179953"/>
                  </a:cubicBezTo>
                  <a:cubicBezTo>
                    <a:pt x="7639120" y="1474421"/>
                    <a:pt x="8172787" y="1947118"/>
                    <a:pt x="8312272" y="2140847"/>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0B38F1A-480B-48CD-A382-79F6C35370E0}"/>
                </a:ext>
              </a:extLst>
            </p:cNvPr>
            <p:cNvSpPr/>
            <p:nvPr/>
          </p:nvSpPr>
          <p:spPr>
            <a:xfrm rot="18638534">
              <a:off x="3611105" y="4528878"/>
              <a:ext cx="480448" cy="1817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13E55F9-FD4D-4A59-983E-CEFED0666579}"/>
                </a:ext>
              </a:extLst>
            </p:cNvPr>
            <p:cNvSpPr/>
            <p:nvPr/>
          </p:nvSpPr>
          <p:spPr>
            <a:xfrm rot="19789036">
              <a:off x="4677904" y="3579589"/>
              <a:ext cx="480448" cy="1817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38C4602-CE8E-4876-84D4-84CA3F46FA0D}"/>
                </a:ext>
              </a:extLst>
            </p:cNvPr>
            <p:cNvSpPr/>
            <p:nvPr/>
          </p:nvSpPr>
          <p:spPr>
            <a:xfrm rot="1153642">
              <a:off x="6497203" y="3380243"/>
              <a:ext cx="480448" cy="1817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72C14BB-CBA3-4416-86BB-823F36BD6D2C}"/>
                </a:ext>
              </a:extLst>
            </p:cNvPr>
            <p:cNvSpPr/>
            <p:nvPr/>
          </p:nvSpPr>
          <p:spPr>
            <a:xfrm rot="2588030">
              <a:off x="7724681" y="4127715"/>
              <a:ext cx="480448" cy="1817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D537DC8D-14DF-4F27-9E55-8FFF125364FA}"/>
                </a:ext>
              </a:extLst>
            </p:cNvPr>
            <p:cNvCxnSpPr>
              <a:cxnSpLocks/>
            </p:cNvCxnSpPr>
            <p:nvPr/>
          </p:nvCxnSpPr>
          <p:spPr>
            <a:xfrm flipV="1">
              <a:off x="3851329" y="4218608"/>
              <a:ext cx="374905" cy="38764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248CE5A-EC58-49A9-9899-0FE961C50D57}"/>
                </a:ext>
              </a:extLst>
            </p:cNvPr>
            <p:cNvCxnSpPr>
              <a:cxnSpLocks/>
            </p:cNvCxnSpPr>
            <p:nvPr/>
          </p:nvCxnSpPr>
          <p:spPr>
            <a:xfrm flipV="1">
              <a:off x="4902630" y="3348898"/>
              <a:ext cx="549062" cy="30447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0BE5945-E29D-4368-8FB0-7C9B804F6079}"/>
                </a:ext>
              </a:extLst>
            </p:cNvPr>
            <p:cNvCxnSpPr>
              <a:cxnSpLocks/>
              <a:endCxn id="4" idx="4"/>
            </p:cNvCxnSpPr>
            <p:nvPr/>
          </p:nvCxnSpPr>
          <p:spPr>
            <a:xfrm>
              <a:off x="6765347" y="3449219"/>
              <a:ext cx="553657" cy="24214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5F2C836-C1B0-4164-A58A-572D1359BDEE}"/>
                </a:ext>
              </a:extLst>
            </p:cNvPr>
            <p:cNvCxnSpPr>
              <a:cxnSpLocks/>
            </p:cNvCxnSpPr>
            <p:nvPr/>
          </p:nvCxnSpPr>
          <p:spPr>
            <a:xfrm>
              <a:off x="8026640" y="4260737"/>
              <a:ext cx="447036" cy="42002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54329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CB08E4-F517-4EFE-A65D-0689EF31E841}"/>
              </a:ext>
            </a:extLst>
          </p:cNvPr>
          <p:cNvSpPr>
            <a:spLocks noGrp="1"/>
          </p:cNvSpPr>
          <p:nvPr>
            <p:ph type="sldNum" sz="quarter" idx="12"/>
          </p:nvPr>
        </p:nvSpPr>
        <p:spPr/>
        <p:txBody>
          <a:bodyPr/>
          <a:lstStyle/>
          <a:p>
            <a:fld id="{EDF73B78-0880-4E02-90CA-70600498D43E}" type="slidenum">
              <a:rPr lang="en-US" smtClean="0"/>
              <a:t>7</a:t>
            </a:fld>
            <a:endParaRPr lang="en-US"/>
          </a:p>
        </p:txBody>
      </p:sp>
      <p:sp>
        <p:nvSpPr>
          <p:cNvPr id="22" name="Cylinder 21">
            <a:extLst>
              <a:ext uri="{FF2B5EF4-FFF2-40B4-BE49-F238E27FC236}">
                <a16:creationId xmlns:a16="http://schemas.microsoft.com/office/drawing/2014/main" id="{4B10AC11-52DA-4AA8-92E9-9C2F7D13313F}"/>
              </a:ext>
            </a:extLst>
          </p:cNvPr>
          <p:cNvSpPr/>
          <p:nvPr/>
        </p:nvSpPr>
        <p:spPr>
          <a:xfrm>
            <a:off x="1853890" y="950570"/>
            <a:ext cx="3412883" cy="5325545"/>
          </a:xfrm>
          <a:prstGeom prst="can">
            <a:avLst>
              <a:gd name="adj" fmla="val 1444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846FD10F-D1A3-49A5-9D35-E908EDA3273F}"/>
              </a:ext>
            </a:extLst>
          </p:cNvPr>
          <p:cNvCxnSpPr>
            <a:cxnSpLocks/>
          </p:cNvCxnSpPr>
          <p:nvPr/>
        </p:nvCxnSpPr>
        <p:spPr>
          <a:xfrm>
            <a:off x="3671455" y="3631419"/>
            <a:ext cx="2177802" cy="18739"/>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2109F0D6-B0B2-4772-B11E-ECE2D79A919E}"/>
              </a:ext>
            </a:extLst>
          </p:cNvPr>
          <p:cNvCxnSpPr>
            <a:cxnSpLocks/>
            <a:stCxn id="23" idx="1"/>
            <a:endCxn id="58" idx="3"/>
          </p:cNvCxnSpPr>
          <p:nvPr/>
        </p:nvCxnSpPr>
        <p:spPr>
          <a:xfrm flipV="1">
            <a:off x="3550361" y="606028"/>
            <a:ext cx="8116" cy="2801025"/>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40770736-9FF2-469F-BB06-B6EE734F8CE1}"/>
              </a:ext>
            </a:extLst>
          </p:cNvPr>
          <p:cNvSpPr txBox="1"/>
          <p:nvPr/>
        </p:nvSpPr>
        <p:spPr>
          <a:xfrm>
            <a:off x="5580899" y="287692"/>
            <a:ext cx="5444837" cy="1077218"/>
          </a:xfrm>
          <a:prstGeom prst="rect">
            <a:avLst/>
          </a:prstGeom>
          <a:noFill/>
        </p:spPr>
        <p:txBody>
          <a:bodyPr wrap="square" rtlCol="0">
            <a:spAutoFit/>
          </a:bodyPr>
          <a:lstStyle/>
          <a:p>
            <a:pPr algn="ctr"/>
            <a:r>
              <a:rPr lang="en-US" sz="3200" dirty="0">
                <a:solidFill>
                  <a:srgbClr val="FF0000"/>
                </a:solidFill>
              </a:rPr>
              <a:t>Basic Anatomy of a Mechanical Gyro</a:t>
            </a:r>
          </a:p>
        </p:txBody>
      </p:sp>
      <p:sp>
        <p:nvSpPr>
          <p:cNvPr id="52" name="TextBox 51">
            <a:extLst>
              <a:ext uri="{FF2B5EF4-FFF2-40B4-BE49-F238E27FC236}">
                <a16:creationId xmlns:a16="http://schemas.microsoft.com/office/drawing/2014/main" id="{613E1F01-2DD3-4187-A3F7-54CBEDC25CF7}"/>
              </a:ext>
            </a:extLst>
          </p:cNvPr>
          <p:cNvSpPr txBox="1"/>
          <p:nvPr/>
        </p:nvSpPr>
        <p:spPr>
          <a:xfrm>
            <a:off x="6137875" y="2307335"/>
            <a:ext cx="983673" cy="461665"/>
          </a:xfrm>
          <a:prstGeom prst="rect">
            <a:avLst/>
          </a:prstGeom>
          <a:noFill/>
        </p:spPr>
        <p:txBody>
          <a:bodyPr wrap="square" rtlCol="0">
            <a:spAutoFit/>
          </a:bodyPr>
          <a:lstStyle/>
          <a:p>
            <a:r>
              <a:rPr lang="en-US" sz="2400" dirty="0"/>
              <a:t>Rotor</a:t>
            </a:r>
          </a:p>
        </p:txBody>
      </p:sp>
      <p:sp>
        <p:nvSpPr>
          <p:cNvPr id="53" name="TextBox 52">
            <a:extLst>
              <a:ext uri="{FF2B5EF4-FFF2-40B4-BE49-F238E27FC236}">
                <a16:creationId xmlns:a16="http://schemas.microsoft.com/office/drawing/2014/main" id="{C1778F85-721E-42E0-9144-FA55A6EDE004}"/>
              </a:ext>
            </a:extLst>
          </p:cNvPr>
          <p:cNvSpPr txBox="1"/>
          <p:nvPr/>
        </p:nvSpPr>
        <p:spPr>
          <a:xfrm>
            <a:off x="5961659" y="3422633"/>
            <a:ext cx="1839816" cy="461665"/>
          </a:xfrm>
          <a:prstGeom prst="rect">
            <a:avLst/>
          </a:prstGeom>
          <a:noFill/>
        </p:spPr>
        <p:txBody>
          <a:bodyPr wrap="square" rtlCol="0">
            <a:spAutoFit/>
          </a:bodyPr>
          <a:lstStyle/>
          <a:p>
            <a:r>
              <a:rPr lang="en-US" sz="2400" dirty="0">
                <a:solidFill>
                  <a:schemeClr val="accent2">
                    <a:lumMod val="75000"/>
                  </a:schemeClr>
                </a:solidFill>
              </a:rPr>
              <a:t>Pitch Axis</a:t>
            </a:r>
          </a:p>
        </p:txBody>
      </p:sp>
      <p:sp>
        <p:nvSpPr>
          <p:cNvPr id="56" name="TextBox 55">
            <a:extLst>
              <a:ext uri="{FF2B5EF4-FFF2-40B4-BE49-F238E27FC236}">
                <a16:creationId xmlns:a16="http://schemas.microsoft.com/office/drawing/2014/main" id="{4F08324B-358B-4AAC-AD55-56707F8E079E}"/>
              </a:ext>
            </a:extLst>
          </p:cNvPr>
          <p:cNvSpPr txBox="1"/>
          <p:nvPr/>
        </p:nvSpPr>
        <p:spPr>
          <a:xfrm>
            <a:off x="428578" y="5413670"/>
            <a:ext cx="1281149" cy="461665"/>
          </a:xfrm>
          <a:prstGeom prst="rect">
            <a:avLst/>
          </a:prstGeom>
          <a:noFill/>
        </p:spPr>
        <p:txBody>
          <a:bodyPr wrap="square" rtlCol="0">
            <a:spAutoFit/>
          </a:bodyPr>
          <a:lstStyle/>
          <a:p>
            <a:r>
              <a:rPr lang="en-US" sz="2400" dirty="0">
                <a:solidFill>
                  <a:schemeClr val="accent2">
                    <a:lumMod val="75000"/>
                  </a:schemeClr>
                </a:solidFill>
              </a:rPr>
              <a:t>Yaw Axis</a:t>
            </a:r>
          </a:p>
        </p:txBody>
      </p:sp>
      <p:sp>
        <p:nvSpPr>
          <p:cNvPr id="58" name="TextBox 57">
            <a:extLst>
              <a:ext uri="{FF2B5EF4-FFF2-40B4-BE49-F238E27FC236}">
                <a16:creationId xmlns:a16="http://schemas.microsoft.com/office/drawing/2014/main" id="{D4E8DDE0-B613-49AD-A1F7-FC37C438A205}"/>
              </a:ext>
            </a:extLst>
          </p:cNvPr>
          <p:cNvSpPr txBox="1"/>
          <p:nvPr/>
        </p:nvSpPr>
        <p:spPr>
          <a:xfrm>
            <a:off x="2216811" y="375195"/>
            <a:ext cx="1341666" cy="461665"/>
          </a:xfrm>
          <a:prstGeom prst="rect">
            <a:avLst/>
          </a:prstGeom>
          <a:noFill/>
        </p:spPr>
        <p:txBody>
          <a:bodyPr wrap="square" rtlCol="0">
            <a:spAutoFit/>
          </a:bodyPr>
          <a:lstStyle/>
          <a:p>
            <a:r>
              <a:rPr lang="en-US" sz="2400" dirty="0">
                <a:solidFill>
                  <a:schemeClr val="accent2">
                    <a:lumMod val="75000"/>
                  </a:schemeClr>
                </a:solidFill>
              </a:rPr>
              <a:t>Roll Axis</a:t>
            </a:r>
          </a:p>
        </p:txBody>
      </p:sp>
      <p:sp>
        <p:nvSpPr>
          <p:cNvPr id="59" name="TextBox 58">
            <a:extLst>
              <a:ext uri="{FF2B5EF4-FFF2-40B4-BE49-F238E27FC236}">
                <a16:creationId xmlns:a16="http://schemas.microsoft.com/office/drawing/2014/main" id="{71B3A1FA-A4C5-4CBB-9E0B-A618CF7C16B0}"/>
              </a:ext>
            </a:extLst>
          </p:cNvPr>
          <p:cNvSpPr txBox="1"/>
          <p:nvPr/>
        </p:nvSpPr>
        <p:spPr>
          <a:xfrm>
            <a:off x="6005321" y="4553430"/>
            <a:ext cx="1839816" cy="461665"/>
          </a:xfrm>
          <a:prstGeom prst="rect">
            <a:avLst/>
          </a:prstGeom>
          <a:noFill/>
        </p:spPr>
        <p:txBody>
          <a:bodyPr wrap="square" rtlCol="0">
            <a:spAutoFit/>
          </a:bodyPr>
          <a:lstStyle/>
          <a:p>
            <a:r>
              <a:rPr lang="en-US" sz="2400" dirty="0"/>
              <a:t>Gimbals</a:t>
            </a:r>
          </a:p>
        </p:txBody>
      </p:sp>
      <p:sp>
        <p:nvSpPr>
          <p:cNvPr id="71" name="TextBox 70">
            <a:extLst>
              <a:ext uri="{FF2B5EF4-FFF2-40B4-BE49-F238E27FC236}">
                <a16:creationId xmlns:a16="http://schemas.microsoft.com/office/drawing/2014/main" id="{0FEB5CF5-F7DD-4F41-8D56-6A682FADA7CC}"/>
              </a:ext>
            </a:extLst>
          </p:cNvPr>
          <p:cNvSpPr txBox="1"/>
          <p:nvPr/>
        </p:nvSpPr>
        <p:spPr>
          <a:xfrm>
            <a:off x="7913876" y="1797737"/>
            <a:ext cx="3439923" cy="3785652"/>
          </a:xfrm>
          <a:prstGeom prst="rect">
            <a:avLst/>
          </a:prstGeom>
          <a:noFill/>
        </p:spPr>
        <p:txBody>
          <a:bodyPr wrap="square" rtlCol="0">
            <a:spAutoFit/>
          </a:bodyPr>
          <a:lstStyle/>
          <a:p>
            <a:r>
              <a:rPr lang="en-US" sz="2400" dirty="0"/>
              <a:t>The gimbals and associated low friction bearings decouple the spinning rotor from the body of the vehicle.</a:t>
            </a:r>
          </a:p>
          <a:p>
            <a:endParaRPr lang="en-US" sz="2400" dirty="0"/>
          </a:p>
          <a:p>
            <a:r>
              <a:rPr lang="en-US" sz="2400" dirty="0"/>
              <a:t>Low friction sensors on the gimbal axles detect the orientation between the rotor and the vehicle.</a:t>
            </a:r>
          </a:p>
        </p:txBody>
      </p:sp>
      <p:sp>
        <p:nvSpPr>
          <p:cNvPr id="75" name="TextBox 74">
            <a:extLst>
              <a:ext uri="{FF2B5EF4-FFF2-40B4-BE49-F238E27FC236}">
                <a16:creationId xmlns:a16="http://schemas.microsoft.com/office/drawing/2014/main" id="{3D0251B7-FD28-403F-8FC7-FD1B5540DE3D}"/>
              </a:ext>
            </a:extLst>
          </p:cNvPr>
          <p:cNvSpPr txBox="1"/>
          <p:nvPr/>
        </p:nvSpPr>
        <p:spPr>
          <a:xfrm>
            <a:off x="6039691" y="5453394"/>
            <a:ext cx="1427909" cy="461665"/>
          </a:xfrm>
          <a:prstGeom prst="rect">
            <a:avLst/>
          </a:prstGeom>
          <a:noFill/>
        </p:spPr>
        <p:txBody>
          <a:bodyPr wrap="square" rtlCol="0">
            <a:spAutoFit/>
          </a:bodyPr>
          <a:lstStyle/>
          <a:p>
            <a:r>
              <a:rPr lang="en-US" sz="2400" dirty="0"/>
              <a:t>Frame</a:t>
            </a:r>
          </a:p>
        </p:txBody>
      </p:sp>
      <p:grpSp>
        <p:nvGrpSpPr>
          <p:cNvPr id="79" name="Group 78">
            <a:extLst>
              <a:ext uri="{FF2B5EF4-FFF2-40B4-BE49-F238E27FC236}">
                <a16:creationId xmlns:a16="http://schemas.microsoft.com/office/drawing/2014/main" id="{07D655F6-FFB3-422C-98CB-7EA06578332B}"/>
              </a:ext>
            </a:extLst>
          </p:cNvPr>
          <p:cNvGrpSpPr/>
          <p:nvPr/>
        </p:nvGrpSpPr>
        <p:grpSpPr>
          <a:xfrm>
            <a:off x="1565564" y="1911927"/>
            <a:ext cx="3674386" cy="3546765"/>
            <a:chOff x="1565564" y="1911927"/>
            <a:chExt cx="3674386" cy="3546765"/>
          </a:xfrm>
        </p:grpSpPr>
        <p:cxnSp>
          <p:nvCxnSpPr>
            <p:cNvPr id="30" name="Straight Connector 29">
              <a:extLst>
                <a:ext uri="{FF2B5EF4-FFF2-40B4-BE49-F238E27FC236}">
                  <a16:creationId xmlns:a16="http://schemas.microsoft.com/office/drawing/2014/main" id="{4A532100-06A3-4B6D-A781-98FD571BAA6D}"/>
                </a:ext>
              </a:extLst>
            </p:cNvPr>
            <p:cNvCxnSpPr>
              <a:cxnSpLocks/>
            </p:cNvCxnSpPr>
            <p:nvPr/>
          </p:nvCxnSpPr>
          <p:spPr>
            <a:xfrm flipV="1">
              <a:off x="3556622" y="3777659"/>
              <a:ext cx="3710" cy="120146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C5BF5B49-7E74-4183-B32C-1A2AFFEA5E25}"/>
                </a:ext>
              </a:extLst>
            </p:cNvPr>
            <p:cNvSpPr/>
            <p:nvPr/>
          </p:nvSpPr>
          <p:spPr>
            <a:xfrm rot="16200000">
              <a:off x="3245141" y="2217267"/>
              <a:ext cx="610439" cy="2803467"/>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Oval 23">
              <a:extLst>
                <a:ext uri="{FF2B5EF4-FFF2-40B4-BE49-F238E27FC236}">
                  <a16:creationId xmlns:a16="http://schemas.microsoft.com/office/drawing/2014/main" id="{97425566-071D-4D25-A4BA-1119F49FDA10}"/>
                </a:ext>
              </a:extLst>
            </p:cNvPr>
            <p:cNvSpPr/>
            <p:nvPr/>
          </p:nvSpPr>
          <p:spPr>
            <a:xfrm>
              <a:off x="3236234" y="2307335"/>
              <a:ext cx="635673" cy="2685647"/>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28229F2A-CD7E-4225-8DDA-1AAF5AAFBF9E}"/>
                </a:ext>
              </a:extLst>
            </p:cNvPr>
            <p:cNvSpPr/>
            <p:nvPr/>
          </p:nvSpPr>
          <p:spPr>
            <a:xfrm>
              <a:off x="1873295" y="1911927"/>
              <a:ext cx="3366655" cy="3449782"/>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058EA92C-5348-4BD5-8D7A-5572C02ECE00}"/>
                </a:ext>
              </a:extLst>
            </p:cNvPr>
            <p:cNvSpPr/>
            <p:nvPr/>
          </p:nvSpPr>
          <p:spPr>
            <a:xfrm flipH="1">
              <a:off x="3175658" y="3863268"/>
              <a:ext cx="107350" cy="9327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B451FE4-CB49-4F35-8811-53EA0454A281}"/>
                </a:ext>
              </a:extLst>
            </p:cNvPr>
            <p:cNvSpPr/>
            <p:nvPr/>
          </p:nvSpPr>
          <p:spPr>
            <a:xfrm flipH="1">
              <a:off x="3807069" y="3265958"/>
              <a:ext cx="107350" cy="9327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C971A458-AAE7-46D5-AA3C-C1E279B9FDDF}"/>
                </a:ext>
              </a:extLst>
            </p:cNvPr>
            <p:cNvCxnSpPr>
              <a:cxnSpLocks/>
            </p:cNvCxnSpPr>
            <p:nvPr/>
          </p:nvCxnSpPr>
          <p:spPr>
            <a:xfrm>
              <a:off x="4952094" y="3631419"/>
              <a:ext cx="2744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0FE8BCB-0AA8-4841-B4EC-01DC140DF1FC}"/>
                </a:ext>
              </a:extLst>
            </p:cNvPr>
            <p:cNvCxnSpPr>
              <a:cxnSpLocks/>
            </p:cNvCxnSpPr>
            <p:nvPr/>
          </p:nvCxnSpPr>
          <p:spPr>
            <a:xfrm>
              <a:off x="1873295" y="3631419"/>
              <a:ext cx="2744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Cylinder 22">
              <a:extLst>
                <a:ext uri="{FF2B5EF4-FFF2-40B4-BE49-F238E27FC236}">
                  <a16:creationId xmlns:a16="http://schemas.microsoft.com/office/drawing/2014/main" id="{AFAFB63F-9FC9-4F36-A231-2A35D8822CFA}"/>
                </a:ext>
              </a:extLst>
            </p:cNvPr>
            <p:cNvSpPr/>
            <p:nvPr/>
          </p:nvSpPr>
          <p:spPr>
            <a:xfrm>
              <a:off x="2685320" y="3407053"/>
              <a:ext cx="1730082" cy="371622"/>
            </a:xfrm>
            <a:prstGeom prst="can">
              <a:avLst>
                <a:gd name="adj" fmla="val 529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 name="Straight Connector 36">
              <a:extLst>
                <a:ext uri="{FF2B5EF4-FFF2-40B4-BE49-F238E27FC236}">
                  <a16:creationId xmlns:a16="http://schemas.microsoft.com/office/drawing/2014/main" id="{1301BE05-BE13-4EE9-A52D-DEABDA47C89D}"/>
                </a:ext>
              </a:extLst>
            </p:cNvPr>
            <p:cNvCxnSpPr/>
            <p:nvPr/>
          </p:nvCxnSpPr>
          <p:spPr>
            <a:xfrm>
              <a:off x="3236234" y="3359230"/>
              <a:ext cx="0" cy="504039"/>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DCD0BA8-5C6A-4644-B459-B8B09D5E368C}"/>
                </a:ext>
              </a:extLst>
            </p:cNvPr>
            <p:cNvCxnSpPr>
              <a:cxnSpLocks/>
              <a:endCxn id="24" idx="0"/>
            </p:cNvCxnSpPr>
            <p:nvPr/>
          </p:nvCxnSpPr>
          <p:spPr>
            <a:xfrm flipV="1">
              <a:off x="3550361" y="2307335"/>
              <a:ext cx="3710" cy="119558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5B40023-1B4E-4749-B33D-373E07676EF0}"/>
                </a:ext>
              </a:extLst>
            </p:cNvPr>
            <p:cNvCxnSpPr>
              <a:cxnSpLocks/>
              <a:endCxn id="23" idx="0"/>
            </p:cNvCxnSpPr>
            <p:nvPr/>
          </p:nvCxnSpPr>
          <p:spPr>
            <a:xfrm flipV="1">
              <a:off x="1565564" y="3592864"/>
              <a:ext cx="1984797" cy="1865828"/>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3D752724-153F-41E9-BE25-A36125BB390B}"/>
                </a:ext>
              </a:extLst>
            </p:cNvPr>
            <p:cNvCxnSpPr/>
            <p:nvPr/>
          </p:nvCxnSpPr>
          <p:spPr>
            <a:xfrm>
              <a:off x="3807069" y="3910365"/>
              <a:ext cx="12541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55" name="Straight Arrow Connector 54">
            <a:extLst>
              <a:ext uri="{FF2B5EF4-FFF2-40B4-BE49-F238E27FC236}">
                <a16:creationId xmlns:a16="http://schemas.microsoft.com/office/drawing/2014/main" id="{91C89AAB-6B27-4B90-94C2-FD735A5AED02}"/>
              </a:ext>
            </a:extLst>
          </p:cNvPr>
          <p:cNvCxnSpPr>
            <a:cxnSpLocks/>
          </p:cNvCxnSpPr>
          <p:nvPr/>
        </p:nvCxnSpPr>
        <p:spPr>
          <a:xfrm flipH="1">
            <a:off x="3932483" y="2646218"/>
            <a:ext cx="2163518" cy="88976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4C3F5EC7-A6B7-4DF0-AED2-2EB85C6AD511}"/>
              </a:ext>
            </a:extLst>
          </p:cNvPr>
          <p:cNvCxnSpPr>
            <a:cxnSpLocks/>
            <a:stCxn id="59" idx="1"/>
          </p:cNvCxnSpPr>
          <p:nvPr/>
        </p:nvCxnSpPr>
        <p:spPr>
          <a:xfrm flipH="1" flipV="1">
            <a:off x="3838687" y="4170855"/>
            <a:ext cx="2166634" cy="61340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2BC40926-C3F6-4B05-A140-011D27273A8F}"/>
              </a:ext>
            </a:extLst>
          </p:cNvPr>
          <p:cNvCxnSpPr>
            <a:cxnSpLocks/>
            <a:stCxn id="59" idx="1"/>
          </p:cNvCxnSpPr>
          <p:nvPr/>
        </p:nvCxnSpPr>
        <p:spPr>
          <a:xfrm flipH="1" flipV="1">
            <a:off x="4415402" y="3894502"/>
            <a:ext cx="1589919" cy="88976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6901B143-C317-4D4E-A14E-C640CAAFC317}"/>
              </a:ext>
            </a:extLst>
          </p:cNvPr>
          <p:cNvCxnSpPr>
            <a:cxnSpLocks/>
            <a:endCxn id="26" idx="5"/>
          </p:cNvCxnSpPr>
          <p:nvPr/>
        </p:nvCxnSpPr>
        <p:spPr>
          <a:xfrm flipH="1" flipV="1">
            <a:off x="4746915" y="4856500"/>
            <a:ext cx="1258406" cy="81159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20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5620BB-AD27-4BC5-80F8-A61859D1547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3104242" y="1838920"/>
            <a:ext cx="4978400" cy="3733800"/>
          </a:xfrm>
          <a:prstGeom prst="rect">
            <a:avLst/>
          </a:prstGeom>
        </p:spPr>
      </p:pic>
      <p:sp>
        <p:nvSpPr>
          <p:cNvPr id="4" name="TextBox 3">
            <a:extLst>
              <a:ext uri="{FF2B5EF4-FFF2-40B4-BE49-F238E27FC236}">
                <a16:creationId xmlns:a16="http://schemas.microsoft.com/office/drawing/2014/main" id="{3EFF09BB-3FA0-4FB1-B1B1-1FD431781551}"/>
              </a:ext>
            </a:extLst>
          </p:cNvPr>
          <p:cNvSpPr txBox="1"/>
          <p:nvPr/>
        </p:nvSpPr>
        <p:spPr>
          <a:xfrm>
            <a:off x="3373581" y="219034"/>
            <a:ext cx="5444837" cy="584775"/>
          </a:xfrm>
          <a:prstGeom prst="rect">
            <a:avLst/>
          </a:prstGeom>
          <a:noFill/>
        </p:spPr>
        <p:txBody>
          <a:bodyPr wrap="square" rtlCol="0">
            <a:spAutoFit/>
          </a:bodyPr>
          <a:lstStyle/>
          <a:p>
            <a:pPr algn="ctr"/>
            <a:r>
              <a:rPr lang="en-US" sz="3200" dirty="0"/>
              <a:t>Mechanical Gyro</a:t>
            </a:r>
          </a:p>
        </p:txBody>
      </p:sp>
      <p:sp>
        <p:nvSpPr>
          <p:cNvPr id="5" name="TextBox 4">
            <a:extLst>
              <a:ext uri="{FF2B5EF4-FFF2-40B4-BE49-F238E27FC236}">
                <a16:creationId xmlns:a16="http://schemas.microsoft.com/office/drawing/2014/main" id="{9E659F0A-A306-4AB2-A6BD-99AC5C993678}"/>
              </a:ext>
            </a:extLst>
          </p:cNvPr>
          <p:cNvSpPr txBox="1"/>
          <p:nvPr/>
        </p:nvSpPr>
        <p:spPr>
          <a:xfrm>
            <a:off x="8142516" y="1341109"/>
            <a:ext cx="2921000" cy="1200329"/>
          </a:xfrm>
          <a:prstGeom prst="rect">
            <a:avLst/>
          </a:prstGeom>
          <a:noFill/>
        </p:spPr>
        <p:txBody>
          <a:bodyPr wrap="square" rtlCol="0">
            <a:spAutoFit/>
          </a:bodyPr>
          <a:lstStyle/>
          <a:p>
            <a:r>
              <a:rPr lang="en-US" sz="2400" dirty="0"/>
              <a:t>The spinning rotor is housed in this mechanism.  </a:t>
            </a:r>
          </a:p>
        </p:txBody>
      </p:sp>
      <p:sp>
        <p:nvSpPr>
          <p:cNvPr id="6" name="TextBox 5">
            <a:extLst>
              <a:ext uri="{FF2B5EF4-FFF2-40B4-BE49-F238E27FC236}">
                <a16:creationId xmlns:a16="http://schemas.microsoft.com/office/drawing/2014/main" id="{C5C394AF-1A20-4E76-B12A-1886F616495D}"/>
              </a:ext>
            </a:extLst>
          </p:cNvPr>
          <p:cNvSpPr txBox="1"/>
          <p:nvPr/>
        </p:nvSpPr>
        <p:spPr>
          <a:xfrm>
            <a:off x="805542" y="3360271"/>
            <a:ext cx="2568039" cy="830997"/>
          </a:xfrm>
          <a:prstGeom prst="rect">
            <a:avLst/>
          </a:prstGeom>
          <a:noFill/>
        </p:spPr>
        <p:txBody>
          <a:bodyPr wrap="square" rtlCol="0">
            <a:spAutoFit/>
          </a:bodyPr>
          <a:lstStyle/>
          <a:p>
            <a:r>
              <a:rPr lang="en-US" sz="2400" dirty="0"/>
              <a:t>Low friction bearing</a:t>
            </a:r>
          </a:p>
        </p:txBody>
      </p:sp>
      <p:sp>
        <p:nvSpPr>
          <p:cNvPr id="7" name="TextBox 6">
            <a:extLst>
              <a:ext uri="{FF2B5EF4-FFF2-40B4-BE49-F238E27FC236}">
                <a16:creationId xmlns:a16="http://schemas.microsoft.com/office/drawing/2014/main" id="{7953F19E-67CB-4C83-9EA7-6A1307382D99}"/>
              </a:ext>
            </a:extLst>
          </p:cNvPr>
          <p:cNvSpPr txBox="1"/>
          <p:nvPr/>
        </p:nvSpPr>
        <p:spPr>
          <a:xfrm>
            <a:off x="8277761" y="4100165"/>
            <a:ext cx="2568039" cy="830997"/>
          </a:xfrm>
          <a:prstGeom prst="rect">
            <a:avLst/>
          </a:prstGeom>
          <a:noFill/>
        </p:spPr>
        <p:txBody>
          <a:bodyPr wrap="square" rtlCol="0">
            <a:spAutoFit/>
          </a:bodyPr>
          <a:lstStyle/>
          <a:p>
            <a:r>
              <a:rPr lang="en-US" sz="2400" dirty="0"/>
              <a:t>Mechanism to “cage” the gyro</a:t>
            </a:r>
          </a:p>
        </p:txBody>
      </p:sp>
      <p:sp>
        <p:nvSpPr>
          <p:cNvPr id="8" name="TextBox 7">
            <a:extLst>
              <a:ext uri="{FF2B5EF4-FFF2-40B4-BE49-F238E27FC236}">
                <a16:creationId xmlns:a16="http://schemas.microsoft.com/office/drawing/2014/main" id="{DBB00C5F-3A29-4140-9A62-6CB3CA8883E4}"/>
              </a:ext>
            </a:extLst>
          </p:cNvPr>
          <p:cNvSpPr txBox="1"/>
          <p:nvPr/>
        </p:nvSpPr>
        <p:spPr>
          <a:xfrm>
            <a:off x="805542" y="1525776"/>
            <a:ext cx="2568039" cy="1200329"/>
          </a:xfrm>
          <a:prstGeom prst="rect">
            <a:avLst/>
          </a:prstGeom>
          <a:noFill/>
        </p:spPr>
        <p:txBody>
          <a:bodyPr wrap="square" rtlCol="0">
            <a:spAutoFit/>
          </a:bodyPr>
          <a:lstStyle/>
          <a:p>
            <a:r>
              <a:rPr lang="en-US" sz="2400" dirty="0"/>
              <a:t>Potentiometer for determining rotational position</a:t>
            </a:r>
          </a:p>
        </p:txBody>
      </p:sp>
      <p:cxnSp>
        <p:nvCxnSpPr>
          <p:cNvPr id="9" name="Straight Arrow Connector 8">
            <a:extLst>
              <a:ext uri="{FF2B5EF4-FFF2-40B4-BE49-F238E27FC236}">
                <a16:creationId xmlns:a16="http://schemas.microsoft.com/office/drawing/2014/main" id="{F8312898-C7AC-4A57-9FED-59E58A4EF42C}"/>
              </a:ext>
            </a:extLst>
          </p:cNvPr>
          <p:cNvCxnSpPr>
            <a:cxnSpLocks/>
          </p:cNvCxnSpPr>
          <p:nvPr/>
        </p:nvCxnSpPr>
        <p:spPr>
          <a:xfrm flipV="1">
            <a:off x="3123206" y="1525776"/>
            <a:ext cx="1405251" cy="645692"/>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D1ABB08-1FD9-49F1-A8B1-D63D7873824B}"/>
              </a:ext>
            </a:extLst>
          </p:cNvPr>
          <p:cNvCxnSpPr>
            <a:cxnSpLocks/>
          </p:cNvCxnSpPr>
          <p:nvPr/>
        </p:nvCxnSpPr>
        <p:spPr>
          <a:xfrm flipV="1">
            <a:off x="2614797" y="2171468"/>
            <a:ext cx="2483676" cy="1589509"/>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26030FB-2C1E-4434-93E1-F3EC3961E0DA}"/>
              </a:ext>
            </a:extLst>
          </p:cNvPr>
          <p:cNvCxnSpPr>
            <a:cxnSpLocks/>
          </p:cNvCxnSpPr>
          <p:nvPr/>
        </p:nvCxnSpPr>
        <p:spPr>
          <a:xfrm flipH="1" flipV="1">
            <a:off x="7112000" y="4100165"/>
            <a:ext cx="951678" cy="415498"/>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99C48E9-8BBF-4D3F-94BF-26D80676EEAE}"/>
              </a:ext>
            </a:extLst>
          </p:cNvPr>
          <p:cNvCxnSpPr>
            <a:cxnSpLocks/>
          </p:cNvCxnSpPr>
          <p:nvPr/>
        </p:nvCxnSpPr>
        <p:spPr>
          <a:xfrm flipH="1">
            <a:off x="5593442" y="1921900"/>
            <a:ext cx="2470237" cy="167203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534B9997-7D88-4C6B-9717-B5962AEF312D}"/>
              </a:ext>
            </a:extLst>
          </p:cNvPr>
          <p:cNvSpPr>
            <a:spLocks noGrp="1"/>
          </p:cNvSpPr>
          <p:nvPr>
            <p:ph type="sldNum" sz="quarter" idx="12"/>
          </p:nvPr>
        </p:nvSpPr>
        <p:spPr/>
        <p:txBody>
          <a:bodyPr/>
          <a:lstStyle/>
          <a:p>
            <a:fld id="{EDF73B78-0880-4E02-90CA-70600498D43E}" type="slidenum">
              <a:rPr lang="en-US" smtClean="0"/>
              <a:t>8</a:t>
            </a:fld>
            <a:endParaRPr lang="en-US"/>
          </a:p>
        </p:txBody>
      </p:sp>
      <p:sp>
        <p:nvSpPr>
          <p:cNvPr id="12" name="TextBox 11">
            <a:extLst>
              <a:ext uri="{FF2B5EF4-FFF2-40B4-BE49-F238E27FC236}">
                <a16:creationId xmlns:a16="http://schemas.microsoft.com/office/drawing/2014/main" id="{E2C72F63-8995-4FD4-AAB3-54A11882A953}"/>
              </a:ext>
            </a:extLst>
          </p:cNvPr>
          <p:cNvSpPr txBox="1"/>
          <p:nvPr/>
        </p:nvSpPr>
        <p:spPr>
          <a:xfrm>
            <a:off x="512618" y="4931162"/>
            <a:ext cx="2860963" cy="923330"/>
          </a:xfrm>
          <a:prstGeom prst="rect">
            <a:avLst/>
          </a:prstGeom>
          <a:noFill/>
        </p:spPr>
        <p:txBody>
          <a:bodyPr wrap="square" rtlCol="0">
            <a:spAutoFit/>
          </a:bodyPr>
          <a:lstStyle/>
          <a:p>
            <a:r>
              <a:rPr lang="en-US" b="1" i="1" dirty="0"/>
              <a:t>Note:</a:t>
            </a:r>
            <a:r>
              <a:rPr lang="en-US" i="1" dirty="0"/>
              <a:t>  This technology is quite old and this device is obsolete…</a:t>
            </a:r>
          </a:p>
        </p:txBody>
      </p:sp>
    </p:spTree>
    <p:extLst>
      <p:ext uri="{BB962C8B-B14F-4D97-AF65-F5344CB8AC3E}">
        <p14:creationId xmlns:p14="http://schemas.microsoft.com/office/powerpoint/2010/main" val="247629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7D5E08-F242-4939-9366-45C513A1FE6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496204" y="1987550"/>
            <a:ext cx="4056745" cy="3042559"/>
          </a:xfrm>
          <a:prstGeom prst="rect">
            <a:avLst/>
          </a:prstGeom>
        </p:spPr>
      </p:pic>
      <p:pic>
        <p:nvPicPr>
          <p:cNvPr id="7" name="Picture 6">
            <a:extLst>
              <a:ext uri="{FF2B5EF4-FFF2-40B4-BE49-F238E27FC236}">
                <a16:creationId xmlns:a16="http://schemas.microsoft.com/office/drawing/2014/main" id="{E983AA7E-1174-46DC-9792-6BC19EE3AF1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400000">
            <a:off x="3982356" y="1987548"/>
            <a:ext cx="4056744" cy="3042558"/>
          </a:xfrm>
          <a:prstGeom prst="rect">
            <a:avLst/>
          </a:prstGeom>
        </p:spPr>
      </p:pic>
      <p:sp>
        <p:nvSpPr>
          <p:cNvPr id="8" name="TextBox 7">
            <a:extLst>
              <a:ext uri="{FF2B5EF4-FFF2-40B4-BE49-F238E27FC236}">
                <a16:creationId xmlns:a16="http://schemas.microsoft.com/office/drawing/2014/main" id="{BB5E4AFE-C668-40F6-82DE-629A7603ACC8}"/>
              </a:ext>
            </a:extLst>
          </p:cNvPr>
          <p:cNvSpPr txBox="1"/>
          <p:nvPr/>
        </p:nvSpPr>
        <p:spPr>
          <a:xfrm>
            <a:off x="7975600" y="1921065"/>
            <a:ext cx="3356757" cy="1785104"/>
          </a:xfrm>
          <a:prstGeom prst="rect">
            <a:avLst/>
          </a:prstGeom>
          <a:noFill/>
        </p:spPr>
        <p:txBody>
          <a:bodyPr wrap="square" rtlCol="0">
            <a:spAutoFit/>
          </a:bodyPr>
          <a:lstStyle/>
          <a:p>
            <a:r>
              <a:rPr lang="en-US" sz="2200" dirty="0"/>
              <a:t>Potentiometers that are used to determine the orientation of the gyro body relative to the spinning gyro rotor.</a:t>
            </a:r>
          </a:p>
        </p:txBody>
      </p:sp>
      <p:sp>
        <p:nvSpPr>
          <p:cNvPr id="9" name="TextBox 8">
            <a:extLst>
              <a:ext uri="{FF2B5EF4-FFF2-40B4-BE49-F238E27FC236}">
                <a16:creationId xmlns:a16="http://schemas.microsoft.com/office/drawing/2014/main" id="{91190570-1E59-486B-96FC-C5C06946874E}"/>
              </a:ext>
            </a:extLst>
          </p:cNvPr>
          <p:cNvSpPr txBox="1"/>
          <p:nvPr/>
        </p:nvSpPr>
        <p:spPr>
          <a:xfrm>
            <a:off x="3373581" y="219034"/>
            <a:ext cx="5444837" cy="584775"/>
          </a:xfrm>
          <a:prstGeom prst="rect">
            <a:avLst/>
          </a:prstGeom>
          <a:noFill/>
        </p:spPr>
        <p:txBody>
          <a:bodyPr wrap="square" rtlCol="0">
            <a:spAutoFit/>
          </a:bodyPr>
          <a:lstStyle/>
          <a:p>
            <a:pPr algn="ctr"/>
            <a:r>
              <a:rPr lang="en-US" sz="3200" dirty="0"/>
              <a:t>Mechanical Gyro</a:t>
            </a:r>
          </a:p>
        </p:txBody>
      </p:sp>
      <p:sp>
        <p:nvSpPr>
          <p:cNvPr id="2" name="Slide Number Placeholder 1">
            <a:extLst>
              <a:ext uri="{FF2B5EF4-FFF2-40B4-BE49-F238E27FC236}">
                <a16:creationId xmlns:a16="http://schemas.microsoft.com/office/drawing/2014/main" id="{2B0C13FA-0FB3-42A5-B6DD-15786FA40737}"/>
              </a:ext>
            </a:extLst>
          </p:cNvPr>
          <p:cNvSpPr>
            <a:spLocks noGrp="1"/>
          </p:cNvSpPr>
          <p:nvPr>
            <p:ph type="sldNum" sz="quarter" idx="12"/>
          </p:nvPr>
        </p:nvSpPr>
        <p:spPr/>
        <p:txBody>
          <a:bodyPr/>
          <a:lstStyle/>
          <a:p>
            <a:fld id="{EDF73B78-0880-4E02-90CA-70600498D43E}" type="slidenum">
              <a:rPr lang="en-US" smtClean="0"/>
              <a:t>9</a:t>
            </a:fld>
            <a:endParaRPr lang="en-US"/>
          </a:p>
        </p:txBody>
      </p:sp>
      <p:sp>
        <p:nvSpPr>
          <p:cNvPr id="10" name="TextBox 9">
            <a:extLst>
              <a:ext uri="{FF2B5EF4-FFF2-40B4-BE49-F238E27FC236}">
                <a16:creationId xmlns:a16="http://schemas.microsoft.com/office/drawing/2014/main" id="{9CD4C6CE-19F0-4FD1-89E5-BF913A290F5A}"/>
              </a:ext>
            </a:extLst>
          </p:cNvPr>
          <p:cNvSpPr txBox="1"/>
          <p:nvPr/>
        </p:nvSpPr>
        <p:spPr>
          <a:xfrm>
            <a:off x="7975600" y="4583553"/>
            <a:ext cx="2860963" cy="923330"/>
          </a:xfrm>
          <a:prstGeom prst="rect">
            <a:avLst/>
          </a:prstGeom>
          <a:noFill/>
        </p:spPr>
        <p:txBody>
          <a:bodyPr wrap="square" rtlCol="0">
            <a:spAutoFit/>
          </a:bodyPr>
          <a:lstStyle/>
          <a:p>
            <a:r>
              <a:rPr lang="en-US" b="1" i="1" dirty="0"/>
              <a:t>Note:</a:t>
            </a:r>
            <a:r>
              <a:rPr lang="en-US" i="1" dirty="0"/>
              <a:t>  This technology is quite old and this device is obsolete…</a:t>
            </a:r>
          </a:p>
        </p:txBody>
      </p:sp>
    </p:spTree>
    <p:extLst>
      <p:ext uri="{BB962C8B-B14F-4D97-AF65-F5344CB8AC3E}">
        <p14:creationId xmlns:p14="http://schemas.microsoft.com/office/powerpoint/2010/main" val="219431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1805</Words>
  <Application>Microsoft Office PowerPoint</Application>
  <PresentationFormat>Widescreen</PresentationFormat>
  <Paragraphs>103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46</cp:revision>
  <dcterms:created xsi:type="dcterms:W3CDTF">2018-08-01T01:19:38Z</dcterms:created>
  <dcterms:modified xsi:type="dcterms:W3CDTF">2018-08-10T04:46:05Z</dcterms:modified>
</cp:coreProperties>
</file>